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73" r:id="rId12"/>
    <p:sldId id="271" r:id="rId13"/>
    <p:sldId id="272" r:id="rId14"/>
    <p:sldId id="274" r:id="rId15"/>
    <p:sldId id="275" r:id="rId16"/>
    <p:sldId id="265" r:id="rId17"/>
    <p:sldId id="266" r:id="rId18"/>
    <p:sldId id="267" r:id="rId19"/>
    <p:sldId id="268" r:id="rId20"/>
    <p:sldId id="269" r:id="rId21"/>
    <p:sldId id="276" r:id="rId22"/>
    <p:sldId id="278" r:id="rId23"/>
    <p:sldId id="283" r:id="rId24"/>
    <p:sldId id="279" r:id="rId25"/>
    <p:sldId id="280" r:id="rId26"/>
    <p:sldId id="285" r:id="rId27"/>
    <p:sldId id="284" r:id="rId28"/>
    <p:sldId id="281" r:id="rId29"/>
    <p:sldId id="282" r:id="rId30"/>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60" d="100"/>
          <a:sy n="60" d="100"/>
        </p:scale>
        <p:origin x="-90" y="-300"/>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a:pPr/>
              <a:t>11/23/2014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a:pPr/>
              <a:t>‹#›</a:t>
            </a:fld>
            <a:endParaRPr lang="en-US"/>
          </a:p>
        </p:txBody>
      </p:sp>
      <p:cxnSp>
        <p:nvCxnSpPr>
          <p:cNvPr id="6" name="Straight Connector 5"/>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7" name="Picture Placeholder 2"/>
          <p:cNvSpPr>
            <a:spLocks noGrp="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2965439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17" name="Straight Connector 1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850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smtClean="0">
                <a:solidFill>
                  <a:schemeClr val="tx1"/>
                </a:solidFill>
                <a:effectLst/>
              </a:rPr>
              <a:t>“</a:t>
            </a:r>
            <a:endParaRPr lang="en-US" sz="8000" dirty="0">
              <a:solidFill>
                <a:schemeClr val="tx1"/>
              </a:solidFill>
              <a:effectLst/>
            </a:endParaRP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smtClean="0">
                <a:solidFill>
                  <a:schemeClr val="tx1"/>
                </a:solidFill>
                <a:effectLst/>
              </a:rPr>
              <a:t>”</a:t>
            </a:r>
            <a:endParaRPr lang="en-US" sz="8000" dirty="0">
              <a:solidFill>
                <a:schemeClr val="tx1"/>
              </a:solidFill>
              <a:effectLst/>
            </a:endParaRPr>
          </a:p>
        </p:txBody>
      </p:sp>
      <p:cxnSp>
        <p:nvCxnSpPr>
          <p:cNvPr id="23" name="Straight Connector 22"/>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4187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01545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defRPr lang="en-US" sz="2400" b="0" cap="all" dirty="0" smtClean="0">
                <a:ln w="3175" cmpd="sng">
                  <a:noFill/>
                </a:ln>
                <a:solidFill>
                  <a:schemeClr val="tx1"/>
                </a:solidFill>
                <a:effectLst/>
                <a:latin typeface="+mj-lt"/>
                <a:ea typeface="+mj-ea"/>
                <a:cs typeface="Trebuchet MS"/>
              </a:defRPr>
            </a:lvl1pPr>
          </a:lstStyle>
          <a:p>
            <a:pPr marL="0" lvl="0">
              <a:spcBef>
                <a:spcPct val="0"/>
              </a:spcBef>
              <a:buNone/>
            </a:pPr>
            <a:r>
              <a:rPr lang="en-US" smtClean="0"/>
              <a:t>Click to edit Master text styles</a:t>
            </a: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smtClean="0">
                <a:solidFill>
                  <a:schemeClr val="tx1"/>
                </a:solidFill>
                <a:effectLst/>
              </a:rPr>
              <a:t>“</a:t>
            </a:r>
            <a:endParaRPr lang="en-US" sz="8000" dirty="0">
              <a:solidFill>
                <a:schemeClr val="tx1"/>
              </a:solidFill>
              <a:effectLst/>
            </a:endParaRP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smtClean="0">
                <a:solidFill>
                  <a:schemeClr val="tx1"/>
                </a:solidFill>
                <a:effectLst/>
              </a:rPr>
              <a:t>”</a:t>
            </a:r>
            <a:endParaRPr lang="en-US" sz="8000" dirty="0">
              <a:solidFill>
                <a:schemeClr val="tx1"/>
              </a:solidFill>
              <a:effectLst/>
            </a:endParaRPr>
          </a:p>
        </p:txBody>
      </p:sp>
      <p:cxnSp>
        <p:nvCxnSpPr>
          <p:cNvPr id="13" name="Straight Connector 12"/>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65354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defRPr lang="en-US" sz="2400" b="0" cap="all" dirty="0" smtClean="0">
                <a:ln w="3175" cmpd="sng">
                  <a:noFill/>
                </a:ln>
                <a:solidFill>
                  <a:schemeClr val="tx1"/>
                </a:solidFill>
                <a:effectLst/>
                <a:latin typeface="+mj-lt"/>
                <a:ea typeface="+mj-ea"/>
                <a:cs typeface="Trebuchet MS"/>
              </a:defRPr>
            </a:lvl1pPr>
          </a:lstStyle>
          <a:p>
            <a:pPr marL="0" lvl="0">
              <a:spcBef>
                <a:spcPct val="0"/>
              </a:spcBef>
              <a:buNone/>
            </a:pPr>
            <a:r>
              <a:rPr lang="en-US" smtClean="0"/>
              <a:t>Click to edit Master text styles</a:t>
            </a:r>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1356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b"/>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1" y="685800"/>
            <a:ext cx="4937655" cy="3615267"/>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08133" y="685801"/>
            <a:ext cx="4934479" cy="3615266"/>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a:pPr/>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a:pPr/>
              <a:t>‹#›</a:t>
            </a:fld>
            <a:endParaRPr lang="en-US"/>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a:pPr/>
              <a:t>11/23/2014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a:pPr/>
              <a:t>‹#›</a:t>
            </a:fld>
            <a:endParaRPr lang="en-US"/>
          </a:p>
        </p:txBody>
      </p:sp>
      <p:cxnSp>
        <p:nvCxnSpPr>
          <p:cNvPr id="10" name="Straight Connector 9"/>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a:pPr/>
              <a:t>11/23/2014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a:pPr/>
              <a:t>‹#›</a:t>
            </a:fld>
            <a:endParaRPr lang="en-US"/>
          </a:p>
        </p:txBody>
      </p:sp>
      <p:cxnSp>
        <p:nvCxnSpPr>
          <p:cNvPr id="6" name="Straight Connector 5"/>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a:pPr/>
              <a:t>‹#›</a:t>
            </a:fld>
            <a:endParaRPr lang="en-US"/>
          </a:p>
        </p:txBody>
      </p:sp>
      <p:cxnSp>
        <p:nvCxnSpPr>
          <p:cNvPr id="5" name="Straight Connector 4"/>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684212" y="685800"/>
            <a:ext cx="5943601" cy="5308600"/>
          </a:xfrm>
        </p:spPr>
        <p:txBody>
          <a:bodyPr anchor="ct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a:pPr/>
              <a:t>‹#›</a:t>
            </a:fld>
            <a:endParaRPr lang="en-US"/>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a:pPr/>
              <a:t>‹#›</a:t>
            </a:fld>
            <a:endParaRPr lang="en-US"/>
          </a:p>
        </p:txBody>
      </p:sp>
      <p:sp>
        <p:nvSpPr>
          <p:cNvPr id="14" name="Picture Placeholder 2"/>
          <p:cNvSpPr>
            <a:spLocks noGrp="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96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11/23/2014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70000"/>
        <a:buFont typeface="Lucida Grande"/>
        <a:buChar char="►"/>
        <a:defRPr sz="18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70000"/>
        <a:buFont typeface="Lucida Grande"/>
        <a:buChar char="►"/>
        <a:defRPr sz="16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70000"/>
        <a:buFont typeface="Lucida Grande"/>
        <a:buChar char="►"/>
        <a:defRPr sz="14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70000"/>
        <a:buFont typeface="Lucida Grande"/>
        <a:buChar char="►"/>
        <a:defRPr sz="12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70000"/>
        <a:buFont typeface="Lucida Grande"/>
        <a:buChar char="►"/>
        <a:defRPr sz="1200" kern="1200" cap="none">
          <a:solidFill>
            <a:schemeClr val="tx1"/>
          </a:solidFill>
          <a:effectLst/>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Semanti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Conversat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Adverbs" TargetMode="External"/><Relationship Id="rId2" Type="http://schemas.openxmlformats.org/officeDocument/2006/relationships/hyperlink" Target="http://en.wikipedia.org/wiki/Adjectives" TargetMode="External"/><Relationship Id="rId1" Type="http://schemas.openxmlformats.org/officeDocument/2006/relationships/slideLayout" Target="../slideLayouts/slideLayout3.xml"/><Relationship Id="rId5" Type="http://schemas.openxmlformats.org/officeDocument/2006/relationships/hyperlink" Target="http://en.wikipedia.org/wiki/Euphemism" TargetMode="External"/><Relationship Id="rId4" Type="http://schemas.openxmlformats.org/officeDocument/2006/relationships/hyperlink" Target="http://en.wikipedia.org/wiki/Clause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Lexicon" TargetMode="External"/><Relationship Id="rId2" Type="http://schemas.openxmlformats.org/officeDocument/2006/relationships/hyperlink" Target="http://en.wikipedia.org/wiki/Grammar" TargetMode="External"/><Relationship Id="rId1" Type="http://schemas.openxmlformats.org/officeDocument/2006/relationships/slideLayout" Target="../slideLayouts/slideLayout2.xml"/><Relationship Id="rId5" Type="http://schemas.openxmlformats.org/officeDocument/2006/relationships/hyperlink" Target="http://en.wikipedia.org/wiki/Coherence_(linguistics)" TargetMode="External"/><Relationship Id="rId4" Type="http://schemas.openxmlformats.org/officeDocument/2006/relationships/hyperlink" Target="http://en.wikipedia.org/wiki/Sentence_(linguistic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Grammatical_conjunction" TargetMode="External"/><Relationship Id="rId2" Type="http://schemas.openxmlformats.org/officeDocument/2006/relationships/hyperlink" Target="http://en.wikipedia.org/wiki/Ellipsis_(narrative_devi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1998617"/>
            <a:ext cx="8001000" cy="953590"/>
          </a:xfrm>
        </p:spPr>
        <p:txBody>
          <a:bodyPr/>
          <a:lstStyle/>
          <a:p>
            <a:pPr algn="ctr"/>
            <a:r>
              <a:rPr lang="en-US" b="1" dirty="0" smtClean="0"/>
              <a:t>Discourse  Analysis</a:t>
            </a:r>
            <a:endParaRPr lang="ar-IQ" b="1" dirty="0"/>
          </a:p>
        </p:txBody>
      </p:sp>
    </p:spTree>
    <p:extLst>
      <p:ext uri="{BB962C8B-B14F-4D97-AF65-F5344CB8AC3E}">
        <p14:creationId xmlns:p14="http://schemas.microsoft.com/office/powerpoint/2010/main" val="18311563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72" y="522514"/>
            <a:ext cx="11042714" cy="5865223"/>
          </a:xfrm>
        </p:spPr>
        <p:txBody>
          <a:bodyPr>
            <a:normAutofit/>
          </a:bodyPr>
          <a:lstStyle/>
          <a:p>
            <a:pPr algn="ctr">
              <a:lnSpc>
                <a:spcPct val="150000"/>
              </a:lnSpc>
            </a:pPr>
            <a:r>
              <a:rPr lang="en-US" b="1" cap="none" dirty="0" smtClean="0"/>
              <a:t>Coherence</a:t>
            </a:r>
            <a:r>
              <a:rPr lang="en-US" cap="none" dirty="0" smtClean="0"/>
              <a:t/>
            </a:r>
            <a:br>
              <a:rPr lang="en-US" cap="none" dirty="0" smtClean="0"/>
            </a:br>
            <a:r>
              <a:rPr lang="en-US" cap="none" dirty="0" smtClean="0"/>
              <a:t/>
            </a:r>
            <a:br>
              <a:rPr lang="en-US" cap="none" dirty="0" smtClean="0"/>
            </a:br>
            <a:r>
              <a:rPr lang="en-US" cap="none" dirty="0" smtClean="0"/>
              <a:t>It is what makes a text </a:t>
            </a:r>
            <a:r>
              <a:rPr lang="en-US" u="sng" cap="none" dirty="0" smtClean="0">
                <a:hlinkClick r:id="rId2" tooltip="Semantics"/>
              </a:rPr>
              <a:t>semantically</a:t>
            </a:r>
            <a:r>
              <a:rPr lang="en-US" cap="none" dirty="0" smtClean="0"/>
              <a:t> meaningful. It has much to do with the general world knowledge.</a:t>
            </a:r>
            <a:br>
              <a:rPr lang="en-US" cap="none" dirty="0" smtClean="0"/>
            </a:br>
            <a:r>
              <a:rPr lang="en-US" cap="none" dirty="0" smtClean="0"/>
              <a:t> </a:t>
            </a:r>
            <a:endParaRPr lang="ar-IQ" cap="none" dirty="0"/>
          </a:p>
        </p:txBody>
      </p:sp>
    </p:spTree>
    <p:extLst>
      <p:ext uri="{BB962C8B-B14F-4D97-AF65-F5344CB8AC3E}">
        <p14:creationId xmlns:p14="http://schemas.microsoft.com/office/powerpoint/2010/main" val="1064144037"/>
      </p:ext>
    </p:extLst>
  </p:cSld>
  <p:clrMapOvr>
    <a:masterClrMapping/>
  </p:clrMapOvr>
  <mc:AlternateContent xmlns:mc="http://schemas.openxmlformats.org/markup-compatibility/2006" xmlns:p14="http://schemas.microsoft.com/office/powerpoint/2010/main">
    <mc:Choice Requires="p14">
      <p:transition spd="slow" p14:dur="1750">
        <p:fad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41669" y="167425"/>
            <a:ext cx="11912956" cy="6542468"/>
          </a:xfrm>
        </p:spPr>
        <p:txBody>
          <a:bodyPr>
            <a:normAutofit/>
          </a:bodyPr>
          <a:lstStyle/>
          <a:p>
            <a:pPr algn="ctr">
              <a:lnSpc>
                <a:spcPct val="150000"/>
              </a:lnSpc>
            </a:pPr>
            <a:endParaRPr lang="en-US" sz="3200" b="1" dirty="0" smtClean="0">
              <a:solidFill>
                <a:schemeClr val="bg1"/>
              </a:solidFill>
            </a:endParaRPr>
          </a:p>
          <a:p>
            <a:pPr algn="ctr">
              <a:lnSpc>
                <a:spcPct val="150000"/>
              </a:lnSpc>
            </a:pPr>
            <a:r>
              <a:rPr lang="en-US" sz="3200" b="1" dirty="0" smtClean="0">
                <a:solidFill>
                  <a:schemeClr val="bg1"/>
                </a:solidFill>
              </a:rPr>
              <a:t>Coherence </a:t>
            </a:r>
            <a:r>
              <a:rPr lang="en-US" sz="3200" b="1" dirty="0">
                <a:solidFill>
                  <a:schemeClr val="bg1"/>
                </a:solidFill>
              </a:rPr>
              <a:t>literally means “sticking together.”  When applied to writing, it refers to how well the writing “sticks together,” how well it “flows” from one idea to the next.  Writing that is coherent is easy to read; each idea flows logically into the next one. </a:t>
            </a:r>
            <a:endParaRPr lang="ar-IQ" sz="3200" b="1" dirty="0">
              <a:solidFill>
                <a:schemeClr val="bg1"/>
              </a:solidFill>
            </a:endParaRPr>
          </a:p>
        </p:txBody>
      </p:sp>
    </p:spTree>
    <p:extLst>
      <p:ext uri="{BB962C8B-B14F-4D97-AF65-F5344CB8AC3E}">
        <p14:creationId xmlns:p14="http://schemas.microsoft.com/office/powerpoint/2010/main" val="128109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80305" y="386366"/>
            <a:ext cx="11629622" cy="6220495"/>
          </a:xfrm>
        </p:spPr>
        <p:txBody>
          <a:bodyPr>
            <a:noAutofit/>
          </a:bodyPr>
          <a:lstStyle/>
          <a:p>
            <a:pPr>
              <a:lnSpc>
                <a:spcPct val="150000"/>
              </a:lnSpc>
            </a:pPr>
            <a:r>
              <a:rPr lang="en-US" sz="3200" b="1" i="1" dirty="0">
                <a:solidFill>
                  <a:srgbClr val="7030A0"/>
                </a:solidFill>
              </a:rPr>
              <a:t>Paragraph 1</a:t>
            </a:r>
            <a:r>
              <a:rPr lang="en-US" sz="3200" b="1" i="1" dirty="0" smtClean="0">
                <a:solidFill>
                  <a:srgbClr val="7030A0"/>
                </a:solidFill>
              </a:rPr>
              <a:t>:</a:t>
            </a:r>
          </a:p>
          <a:p>
            <a:pPr>
              <a:lnSpc>
                <a:spcPct val="150000"/>
              </a:lnSpc>
            </a:pPr>
            <a:r>
              <a:rPr lang="en-US" sz="3200" b="1" i="1" dirty="0">
                <a:solidFill>
                  <a:schemeClr val="bg1"/>
                </a:solidFill>
              </a:rPr>
              <a:t>  </a:t>
            </a:r>
            <a:r>
              <a:rPr lang="en-US" sz="3200" b="1" dirty="0">
                <a:solidFill>
                  <a:schemeClr val="bg1"/>
                </a:solidFill>
              </a:rPr>
              <a:t>I have several good reasons for not going to work today.  I was stung several times in the foot by bees while I was walking in my yard last night.  I cannot get my shoe on.  My son is staying home from school.  He has a bad cold.  The computer is being repaired at work.  I won’t be able to get much done anyway.</a:t>
            </a:r>
            <a:endParaRPr lang="ar-IQ" sz="3200" b="1" dirty="0">
              <a:solidFill>
                <a:schemeClr val="bg1"/>
              </a:solidFill>
            </a:endParaRPr>
          </a:p>
        </p:txBody>
      </p:sp>
    </p:spTree>
    <p:extLst>
      <p:ext uri="{BB962C8B-B14F-4D97-AF65-F5344CB8AC3E}">
        <p14:creationId xmlns:p14="http://schemas.microsoft.com/office/powerpoint/2010/main" val="3781779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18941" y="206063"/>
            <a:ext cx="11848563" cy="6387920"/>
          </a:xfrm>
        </p:spPr>
        <p:txBody>
          <a:bodyPr>
            <a:normAutofit fontScale="92500"/>
          </a:bodyPr>
          <a:lstStyle/>
          <a:p>
            <a:pPr algn="just">
              <a:lnSpc>
                <a:spcPct val="150000"/>
              </a:lnSpc>
            </a:pPr>
            <a:r>
              <a:rPr lang="en-US" sz="3200" b="1" dirty="0">
                <a:solidFill>
                  <a:srgbClr val="7030A0"/>
                </a:solidFill>
              </a:rPr>
              <a:t>Paragraph 2</a:t>
            </a:r>
            <a:r>
              <a:rPr lang="en-US" sz="3200" b="1" i="1" dirty="0" smtClean="0">
                <a:solidFill>
                  <a:schemeClr val="bg1"/>
                </a:solidFill>
              </a:rPr>
              <a:t>:                                                                                       </a:t>
            </a:r>
          </a:p>
          <a:p>
            <a:pPr algn="just">
              <a:lnSpc>
                <a:spcPct val="150000"/>
              </a:lnSpc>
            </a:pPr>
            <a:r>
              <a:rPr lang="en-US" sz="3200" b="1" dirty="0">
                <a:solidFill>
                  <a:schemeClr val="bg1"/>
                </a:solidFill>
              </a:rPr>
              <a:t>  I have several good reasons for not going to work.  First, I was stung several times in the foot by bees while I was walking in my yard last night.  As a result, I cannot get my </a:t>
            </a:r>
            <a:r>
              <a:rPr lang="en-US" sz="3200" b="1" dirty="0" smtClean="0">
                <a:solidFill>
                  <a:schemeClr val="bg1"/>
                </a:solidFill>
              </a:rPr>
              <a:t>shoe on</a:t>
            </a:r>
            <a:r>
              <a:rPr lang="en-US" sz="3200" b="1" dirty="0">
                <a:solidFill>
                  <a:schemeClr val="bg1"/>
                </a:solidFill>
              </a:rPr>
              <a:t>.  Secondly, my son is staying home from school because he has a bad cold.  Finally, the computer is being repaired at work, so I won’t be able to get much done anyhow</a:t>
            </a:r>
            <a:r>
              <a:rPr lang="en-US" sz="3200" b="1" dirty="0" smtClean="0">
                <a:solidFill>
                  <a:schemeClr val="bg1"/>
                </a:solidFill>
              </a:rPr>
              <a:t>.                    </a:t>
            </a:r>
            <a:endParaRPr lang="en-US" sz="3200" b="1" dirty="0">
              <a:solidFill>
                <a:schemeClr val="bg1"/>
              </a:solidFill>
            </a:endParaRPr>
          </a:p>
          <a:p>
            <a:pPr algn="just">
              <a:lnSpc>
                <a:spcPct val="150000"/>
              </a:lnSpc>
            </a:pPr>
            <a:r>
              <a:rPr lang="en-US" sz="3200" b="1" dirty="0">
                <a:solidFill>
                  <a:schemeClr val="bg1"/>
                </a:solidFill>
              </a:rPr>
              <a:t> </a:t>
            </a:r>
          </a:p>
          <a:p>
            <a:pPr algn="just">
              <a:lnSpc>
                <a:spcPct val="150000"/>
              </a:lnSpc>
            </a:pPr>
            <a:endParaRPr lang="ar-IQ" sz="3200" b="1" dirty="0">
              <a:solidFill>
                <a:schemeClr val="bg1"/>
              </a:solidFill>
            </a:endParaRPr>
          </a:p>
        </p:txBody>
      </p:sp>
    </p:spTree>
    <p:extLst>
      <p:ext uri="{BB962C8B-B14F-4D97-AF65-F5344CB8AC3E}">
        <p14:creationId xmlns:p14="http://schemas.microsoft.com/office/powerpoint/2010/main" val="3290260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44699" y="283335"/>
            <a:ext cx="11668259" cy="6220496"/>
          </a:xfrm>
        </p:spPr>
        <p:txBody>
          <a:bodyPr>
            <a:normAutofit lnSpcReduction="10000"/>
          </a:bodyPr>
          <a:lstStyle/>
          <a:p>
            <a:pPr fontAlgn="base"/>
            <a:r>
              <a:rPr lang="en-US" sz="3200" b="1" dirty="0"/>
              <a:t>Below is a list of some common transition words and the proper contexts to use them in</a:t>
            </a:r>
            <a:r>
              <a:rPr lang="en-US" sz="3200" b="1" dirty="0" smtClean="0"/>
              <a:t>:</a:t>
            </a:r>
          </a:p>
          <a:p>
            <a:pPr fontAlgn="base"/>
            <a:endParaRPr lang="en-US" sz="3200" dirty="0"/>
          </a:p>
          <a:p>
            <a:pPr fontAlgn="base"/>
            <a:r>
              <a:rPr lang="en-US" sz="3200" dirty="0" smtClean="0"/>
              <a:t>- </a:t>
            </a:r>
            <a:r>
              <a:rPr lang="en-US" sz="3200" b="1" dirty="0" smtClean="0"/>
              <a:t>To </a:t>
            </a:r>
            <a:r>
              <a:rPr lang="en-US" sz="3200" b="1" dirty="0"/>
              <a:t>give examples</a:t>
            </a:r>
            <a:r>
              <a:rPr lang="en-US" sz="3200" dirty="0"/>
              <a:t>: for example, specifically, for instance, </a:t>
            </a:r>
            <a:r>
              <a:rPr lang="en-US" sz="3200" dirty="0" smtClean="0"/>
              <a:t>  thus</a:t>
            </a:r>
            <a:r>
              <a:rPr lang="en-US" sz="3200" dirty="0"/>
              <a:t>, to illustrate, namely</a:t>
            </a:r>
          </a:p>
          <a:p>
            <a:pPr fontAlgn="base"/>
            <a:r>
              <a:rPr lang="en-US" sz="3200" dirty="0" smtClean="0"/>
              <a:t>- </a:t>
            </a:r>
            <a:r>
              <a:rPr lang="en-US" sz="3200" b="1" dirty="0" smtClean="0"/>
              <a:t>To </a:t>
            </a:r>
            <a:r>
              <a:rPr lang="en-US" sz="3200" b="1" dirty="0"/>
              <a:t>give additional information: </a:t>
            </a:r>
            <a:r>
              <a:rPr lang="en-US" sz="3200" dirty="0"/>
              <a:t>also, further, in addition, </a:t>
            </a:r>
            <a:r>
              <a:rPr lang="en-US" sz="3200" dirty="0" smtClean="0"/>
              <a:t>    moreover</a:t>
            </a:r>
            <a:r>
              <a:rPr lang="en-US" sz="3200" dirty="0"/>
              <a:t>, and</a:t>
            </a:r>
          </a:p>
          <a:p>
            <a:pPr fontAlgn="base"/>
            <a:r>
              <a:rPr lang="en-US" sz="3200" dirty="0" smtClean="0"/>
              <a:t>- </a:t>
            </a:r>
            <a:r>
              <a:rPr lang="en-US" sz="3200" b="1" dirty="0" smtClean="0"/>
              <a:t>To </a:t>
            </a:r>
            <a:r>
              <a:rPr lang="en-US" sz="3200" b="1" dirty="0"/>
              <a:t>show how things are related in space: </a:t>
            </a:r>
            <a:r>
              <a:rPr lang="en-US" sz="3200" dirty="0"/>
              <a:t>above, below, </a:t>
            </a:r>
            <a:r>
              <a:rPr lang="en-US" sz="3200" dirty="0" smtClean="0"/>
              <a:t>   here</a:t>
            </a:r>
            <a:r>
              <a:rPr lang="en-US" sz="3200" dirty="0"/>
              <a:t>, there, opposite</a:t>
            </a:r>
          </a:p>
          <a:p>
            <a:pPr fontAlgn="base"/>
            <a:r>
              <a:rPr lang="en-US" sz="3200" dirty="0" smtClean="0"/>
              <a:t>- </a:t>
            </a:r>
            <a:r>
              <a:rPr lang="en-US" sz="3200" b="1" dirty="0" smtClean="0"/>
              <a:t>To </a:t>
            </a:r>
            <a:r>
              <a:rPr lang="en-US" sz="3200" b="1" dirty="0"/>
              <a:t>show how things are related in time: </a:t>
            </a:r>
            <a:r>
              <a:rPr lang="en-US" sz="3200" dirty="0"/>
              <a:t>after, before, </a:t>
            </a:r>
            <a:r>
              <a:rPr lang="en-US" sz="3200" dirty="0" smtClean="0"/>
              <a:t>         meanwhile</a:t>
            </a:r>
            <a:r>
              <a:rPr lang="en-US" sz="3200" dirty="0"/>
              <a:t>, in the past, </a:t>
            </a:r>
            <a:r>
              <a:rPr lang="en-US" sz="3200" dirty="0" smtClean="0"/>
              <a:t>later</a:t>
            </a:r>
            <a:endParaRPr lang="ar-IQ" sz="3200" dirty="0"/>
          </a:p>
        </p:txBody>
      </p:sp>
      <p:sp>
        <p:nvSpPr>
          <p:cNvPr id="9" name="Rectangle 2"/>
          <p:cNvSpPr>
            <a:spLocks noChangeArrowheads="1"/>
          </p:cNvSpPr>
          <p:nvPr/>
        </p:nvSpPr>
        <p:spPr bwMode="auto">
          <a:xfrm>
            <a:off x="684213" y="2036763"/>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40025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93183" y="270456"/>
            <a:ext cx="11539471" cy="6310647"/>
          </a:xfrm>
        </p:spPr>
        <p:txBody>
          <a:bodyPr>
            <a:normAutofit/>
          </a:bodyPr>
          <a:lstStyle/>
          <a:p>
            <a:pPr fontAlgn="base"/>
            <a:endParaRPr lang="en-US" sz="3200" dirty="0"/>
          </a:p>
          <a:p>
            <a:pPr fontAlgn="base"/>
            <a:r>
              <a:rPr lang="en-US" sz="3200" dirty="0" smtClean="0"/>
              <a:t>- </a:t>
            </a:r>
            <a:r>
              <a:rPr lang="en-US" sz="3200" b="1" dirty="0" smtClean="0"/>
              <a:t>To </a:t>
            </a:r>
            <a:r>
              <a:rPr lang="en-US" sz="3200" b="1" dirty="0"/>
              <a:t>show contrast</a:t>
            </a:r>
            <a:r>
              <a:rPr lang="en-US" sz="3200" dirty="0"/>
              <a:t>: but, however, in contrast, on the other </a:t>
            </a:r>
          </a:p>
          <a:p>
            <a:pPr fontAlgn="base"/>
            <a:r>
              <a:rPr lang="en-US" sz="3200" dirty="0" smtClean="0"/>
              <a:t> </a:t>
            </a:r>
            <a:r>
              <a:rPr lang="en-US" sz="3200" dirty="0"/>
              <a:t> </a:t>
            </a:r>
            <a:r>
              <a:rPr lang="en-US" sz="3200" dirty="0" smtClean="0"/>
              <a:t> hand</a:t>
            </a:r>
            <a:r>
              <a:rPr lang="en-US" sz="3200" dirty="0"/>
              <a:t>, even </a:t>
            </a:r>
            <a:r>
              <a:rPr lang="en-US" sz="3200" dirty="0" smtClean="0"/>
              <a:t>so   </a:t>
            </a:r>
            <a:endParaRPr lang="en-US" sz="3200" dirty="0"/>
          </a:p>
          <a:p>
            <a:pPr marL="457200" indent="-457200" fontAlgn="base">
              <a:buFontTx/>
              <a:buChar char="-"/>
            </a:pPr>
            <a:r>
              <a:rPr lang="en-US" sz="3200" dirty="0" smtClean="0"/>
              <a:t>- </a:t>
            </a:r>
            <a:r>
              <a:rPr lang="en-US" sz="3200" b="1" dirty="0" smtClean="0"/>
              <a:t>To </a:t>
            </a:r>
            <a:r>
              <a:rPr lang="en-US" sz="3200" b="1" dirty="0"/>
              <a:t>show comparison: </a:t>
            </a:r>
            <a:r>
              <a:rPr lang="en-US" sz="3200" dirty="0"/>
              <a:t>similarly, also, in the same way, </a:t>
            </a:r>
            <a:r>
              <a:rPr lang="en-US" sz="3200" dirty="0" smtClean="0"/>
              <a:t>       likewise</a:t>
            </a:r>
            <a:r>
              <a:rPr lang="en-US" sz="3200" dirty="0"/>
              <a:t>, in the same </a:t>
            </a:r>
            <a:r>
              <a:rPr lang="en-US" sz="3200" dirty="0" smtClean="0"/>
              <a:t>manner    </a:t>
            </a:r>
          </a:p>
          <a:p>
            <a:pPr fontAlgn="base"/>
            <a:r>
              <a:rPr lang="en-US" sz="3200" dirty="0" smtClean="0"/>
              <a:t>- </a:t>
            </a:r>
            <a:r>
              <a:rPr lang="en-US" sz="3200" b="1" dirty="0" smtClean="0"/>
              <a:t>To </a:t>
            </a:r>
            <a:r>
              <a:rPr lang="en-US" sz="3200" b="1" dirty="0"/>
              <a:t>show results: </a:t>
            </a:r>
            <a:r>
              <a:rPr lang="en-US" sz="3200" dirty="0"/>
              <a:t>thus, therefore, as a result, consequently, </a:t>
            </a:r>
            <a:r>
              <a:rPr lang="en-US" sz="3200" dirty="0" smtClean="0"/>
              <a:t>   to </a:t>
            </a:r>
            <a:r>
              <a:rPr lang="en-US" sz="3200" dirty="0"/>
              <a:t>this end</a:t>
            </a:r>
          </a:p>
          <a:p>
            <a:pPr fontAlgn="base"/>
            <a:r>
              <a:rPr lang="en-US" sz="3200" dirty="0" smtClean="0"/>
              <a:t>- </a:t>
            </a:r>
            <a:r>
              <a:rPr lang="en-US" sz="3200" b="1" dirty="0" smtClean="0"/>
              <a:t>To </a:t>
            </a:r>
            <a:r>
              <a:rPr lang="en-US" sz="3200" b="1" dirty="0"/>
              <a:t>show summary: </a:t>
            </a:r>
            <a:r>
              <a:rPr lang="en-US" sz="3200" dirty="0"/>
              <a:t>in summary, hence, in conclusion, </a:t>
            </a:r>
            <a:r>
              <a:rPr lang="en-US" sz="3200" dirty="0" smtClean="0"/>
              <a:t>       finally</a:t>
            </a:r>
            <a:r>
              <a:rPr lang="en-US" sz="3200" dirty="0"/>
              <a:t>, all in all</a:t>
            </a:r>
          </a:p>
          <a:p>
            <a:endParaRPr lang="ar-IQ" sz="3200" dirty="0"/>
          </a:p>
          <a:p>
            <a:endParaRPr lang="ar-IQ" sz="3200" dirty="0"/>
          </a:p>
        </p:txBody>
      </p:sp>
    </p:spTree>
    <p:extLst>
      <p:ext uri="{BB962C8B-B14F-4D97-AF65-F5344CB8AC3E}">
        <p14:creationId xmlns:p14="http://schemas.microsoft.com/office/powerpoint/2010/main" val="2321220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65760"/>
            <a:ext cx="10523719" cy="5826034"/>
          </a:xfrm>
        </p:spPr>
        <p:txBody>
          <a:bodyPr/>
          <a:lstStyle/>
          <a:p>
            <a:pPr>
              <a:lnSpc>
                <a:spcPct val="150000"/>
              </a:lnSpc>
            </a:pPr>
            <a:r>
              <a:rPr lang="en-US" cap="none" dirty="0" smtClean="0"/>
              <a:t>                          </a:t>
            </a:r>
            <a:r>
              <a:rPr lang="en-US" b="1" cap="none" dirty="0" smtClean="0">
                <a:solidFill>
                  <a:schemeClr val="bg1"/>
                </a:solidFill>
              </a:rPr>
              <a:t>Speech events</a:t>
            </a:r>
            <a:r>
              <a:rPr lang="en-US" cap="none" dirty="0" smtClean="0"/>
              <a:t/>
            </a:r>
            <a:br>
              <a:rPr lang="en-US" cap="none" dirty="0" smtClean="0"/>
            </a:br>
            <a:r>
              <a:rPr lang="en-US" b="1" cap="none" dirty="0" smtClean="0"/>
              <a:t/>
            </a:r>
            <a:br>
              <a:rPr lang="en-US" b="1" cap="none" dirty="0" smtClean="0"/>
            </a:br>
            <a:r>
              <a:rPr lang="en-US" b="1" cap="none" dirty="0" smtClean="0"/>
              <a:t>1. conversation </a:t>
            </a:r>
            <a:br>
              <a:rPr lang="en-US" b="1" cap="none" dirty="0" smtClean="0"/>
            </a:br>
            <a:r>
              <a:rPr lang="en-US" b="1" cap="none" dirty="0" smtClean="0"/>
              <a:t>2. debate </a:t>
            </a:r>
            <a:br>
              <a:rPr lang="en-US" b="1" cap="none" dirty="0" smtClean="0"/>
            </a:br>
            <a:r>
              <a:rPr lang="en-US" b="1" cap="none" dirty="0" smtClean="0"/>
              <a:t>3. interview </a:t>
            </a:r>
            <a:br>
              <a:rPr lang="en-US" b="1" cap="none" dirty="0" smtClean="0"/>
            </a:br>
            <a:r>
              <a:rPr lang="en-US" b="1" cap="none" dirty="0" smtClean="0"/>
              <a:t>4. discussion</a:t>
            </a:r>
            <a:endParaRPr lang="ar-IQ" b="1" cap="none" dirty="0"/>
          </a:p>
        </p:txBody>
      </p:sp>
    </p:spTree>
    <p:extLst>
      <p:ext uri="{BB962C8B-B14F-4D97-AF65-F5344CB8AC3E}">
        <p14:creationId xmlns:p14="http://schemas.microsoft.com/office/powerpoint/2010/main" val="17423255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727" y="600709"/>
            <a:ext cx="10288588" cy="5812970"/>
          </a:xfrm>
        </p:spPr>
        <p:txBody>
          <a:bodyPr/>
          <a:lstStyle/>
          <a:p>
            <a:pPr>
              <a:lnSpc>
                <a:spcPct val="150000"/>
              </a:lnSpc>
            </a:pPr>
            <a:r>
              <a:rPr lang="en-US" b="1" cap="none" dirty="0" smtClean="0"/>
              <a:t>There are three criteria in any speech event:</a:t>
            </a:r>
            <a:r>
              <a:rPr lang="en-US" cap="none" dirty="0" smtClean="0"/>
              <a:t/>
            </a:r>
            <a:br>
              <a:rPr lang="en-US" cap="none" dirty="0" smtClean="0"/>
            </a:br>
            <a:r>
              <a:rPr lang="en-US" cap="none" dirty="0" smtClean="0"/>
              <a:t/>
            </a:r>
            <a:br>
              <a:rPr lang="en-US" cap="none" dirty="0" smtClean="0"/>
            </a:br>
            <a:r>
              <a:rPr lang="en-US" cap="none" dirty="0" smtClean="0"/>
              <a:t>1. The roles of the speaker-hearer and      </a:t>
            </a:r>
            <a:br>
              <a:rPr lang="en-US" cap="none" dirty="0" smtClean="0"/>
            </a:br>
            <a:r>
              <a:rPr lang="en-US" cap="none" dirty="0"/>
              <a:t> </a:t>
            </a:r>
            <a:r>
              <a:rPr lang="en-US" cap="none" dirty="0" smtClean="0"/>
              <a:t>   relationships ,</a:t>
            </a:r>
            <a:br>
              <a:rPr lang="en-US" cap="none" dirty="0" smtClean="0"/>
            </a:br>
            <a:r>
              <a:rPr lang="en-US" cap="none" dirty="0" smtClean="0"/>
              <a:t>2. The topic of conversation, </a:t>
            </a:r>
            <a:br>
              <a:rPr lang="en-US" cap="none" dirty="0" smtClean="0"/>
            </a:br>
            <a:r>
              <a:rPr lang="en-US" cap="none" dirty="0" smtClean="0"/>
              <a:t>3. The setting or context . </a:t>
            </a:r>
            <a:endParaRPr lang="ar-IQ" cap="none" dirty="0"/>
          </a:p>
        </p:txBody>
      </p:sp>
    </p:spTree>
    <p:extLst>
      <p:ext uri="{BB962C8B-B14F-4D97-AF65-F5344CB8AC3E}">
        <p14:creationId xmlns:p14="http://schemas.microsoft.com/office/powerpoint/2010/main" val="2771513195"/>
      </p:ext>
    </p:extLst>
  </p:cSld>
  <p:clrMapOvr>
    <a:masterClrMapping/>
  </p:clrMapOvr>
  <mc:AlternateContent xmlns:mc="http://schemas.openxmlformats.org/markup-compatibility/2006" xmlns:p14="http://schemas.microsoft.com/office/powerpoint/2010/main">
    <mc:Choice Requires="p14">
      <p:transition spd="slow" p14:dur="175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31074"/>
            <a:ext cx="10706599" cy="5760720"/>
          </a:xfrm>
        </p:spPr>
        <p:txBody>
          <a:bodyPr>
            <a:normAutofit fontScale="90000"/>
          </a:bodyPr>
          <a:lstStyle/>
          <a:p>
            <a:pPr>
              <a:lnSpc>
                <a:spcPct val="150000"/>
              </a:lnSpc>
            </a:pPr>
            <a:r>
              <a:rPr lang="en-US" b="1" cap="none" dirty="0" smtClean="0"/>
              <a:t>Conversation Analysis</a:t>
            </a:r>
            <a:r>
              <a:rPr lang="en-US" cap="none" dirty="0" smtClean="0"/>
              <a:t/>
            </a:r>
            <a:br>
              <a:rPr lang="en-US" cap="none" dirty="0" smtClean="0"/>
            </a:br>
            <a:r>
              <a:rPr lang="en-US" cap="none" dirty="0"/>
              <a:t/>
            </a:r>
            <a:br>
              <a:rPr lang="en-US" cap="none" dirty="0"/>
            </a:br>
            <a:r>
              <a:rPr lang="en-US" cap="none" dirty="0" smtClean="0"/>
              <a:t>   A conversation is an activity where participants take turns at speaking . Participants wait until one speaker indicates that he has finished by signaling a completion point .</a:t>
            </a:r>
            <a:br>
              <a:rPr lang="en-US" cap="none" dirty="0" smtClean="0"/>
            </a:br>
            <a:endParaRPr lang="ar-IQ" cap="none" dirty="0"/>
          </a:p>
        </p:txBody>
      </p:sp>
    </p:spTree>
    <p:extLst>
      <p:ext uri="{BB962C8B-B14F-4D97-AF65-F5344CB8AC3E}">
        <p14:creationId xmlns:p14="http://schemas.microsoft.com/office/powerpoint/2010/main" val="4035150634"/>
      </p:ext>
    </p:extLst>
  </p:cSld>
  <p:clrMapOvr>
    <a:masterClrMapping/>
  </p:clrMapOvr>
  <mc:AlternateContent xmlns:mc="http://schemas.openxmlformats.org/markup-compatibility/2006" xmlns:p14="http://schemas.microsoft.com/office/powerpoint/2010/main">
    <mc:Choice Requires="p14">
      <p:transition spd="slow" p14:dur="175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092" y="574766"/>
            <a:ext cx="10353902" cy="5656217"/>
          </a:xfrm>
        </p:spPr>
        <p:txBody>
          <a:bodyPr>
            <a:normAutofit fontScale="90000"/>
          </a:bodyPr>
          <a:lstStyle/>
          <a:p>
            <a:pPr>
              <a:lnSpc>
                <a:spcPct val="150000"/>
              </a:lnSpc>
            </a:pPr>
            <a:r>
              <a:rPr lang="en-US" b="1" cap="none" dirty="0" smtClean="0"/>
              <a:t>Strategies of participation in conversation</a:t>
            </a:r>
            <a:r>
              <a:rPr lang="en-US" cap="none" dirty="0" smtClean="0"/>
              <a:t/>
            </a:r>
            <a:br>
              <a:rPr lang="en-US" cap="none" dirty="0" smtClean="0"/>
            </a:br>
            <a:r>
              <a:rPr lang="en-US" cap="none" dirty="0" smtClean="0"/>
              <a:t/>
            </a:r>
            <a:br>
              <a:rPr lang="en-US" cap="none" dirty="0" smtClean="0"/>
            </a:br>
            <a:r>
              <a:rPr lang="en-US" cap="none" dirty="0" smtClean="0"/>
              <a:t>- Rudeness ,</a:t>
            </a:r>
            <a:br>
              <a:rPr lang="en-US" cap="none" dirty="0" smtClean="0"/>
            </a:br>
            <a:r>
              <a:rPr lang="en-US" cap="none" dirty="0" smtClean="0"/>
              <a:t>- Shyness ,</a:t>
            </a:r>
            <a:br>
              <a:rPr lang="en-US" cap="none" dirty="0" smtClean="0"/>
            </a:br>
            <a:r>
              <a:rPr lang="en-US" cap="none" dirty="0" smtClean="0"/>
              <a:t>- Holding the floor ( no pauses , use connectors , use hesitation markers,</a:t>
            </a:r>
            <a:br>
              <a:rPr lang="en-US" cap="none" dirty="0" smtClean="0"/>
            </a:br>
            <a:r>
              <a:rPr lang="en-US" cap="none" dirty="0" smtClean="0"/>
              <a:t>  </a:t>
            </a:r>
            <a:endParaRPr lang="ar-IQ" cap="none" dirty="0"/>
          </a:p>
        </p:txBody>
      </p:sp>
    </p:spTree>
    <p:extLst>
      <p:ext uri="{BB962C8B-B14F-4D97-AF65-F5344CB8AC3E}">
        <p14:creationId xmlns:p14="http://schemas.microsoft.com/office/powerpoint/2010/main" val="1057291827"/>
      </p:ext>
    </p:extLst>
  </p:cSld>
  <p:clrMapOvr>
    <a:masterClrMapping/>
  </p:clrMapOvr>
  <mc:AlternateContent xmlns:mc="http://schemas.openxmlformats.org/markup-compatibility/2006" xmlns:p14="http://schemas.microsoft.com/office/powerpoint/2010/main">
    <mc:Choice Requires="p14">
      <p:transition spd="slow" p14:dur="1750">
        <p:comb/>
      </p:transition>
    </mc:Choice>
    <mc:Fallback xmlns="">
      <p:transition spd="slow">
        <p:comb/>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57200"/>
            <a:ext cx="10941731" cy="5891349"/>
          </a:xfrm>
        </p:spPr>
        <p:txBody>
          <a:bodyPr>
            <a:normAutofit/>
          </a:bodyPr>
          <a:lstStyle/>
          <a:p>
            <a:pPr algn="ctr">
              <a:lnSpc>
                <a:spcPct val="150000"/>
              </a:lnSpc>
            </a:pPr>
            <a:r>
              <a:rPr lang="en-US" sz="4000" cap="none" dirty="0" smtClean="0"/>
              <a:t>It is the term that describes written and spoken communications ; a generalization of the concept of </a:t>
            </a:r>
            <a:r>
              <a:rPr lang="en-US" sz="4000" cap="none" dirty="0" smtClean="0">
                <a:hlinkClick r:id="rId2" tooltip="Conversation"/>
              </a:rPr>
              <a:t>conversation</a:t>
            </a:r>
            <a:r>
              <a:rPr lang="en-US" sz="4000" cap="none" dirty="0" smtClean="0"/>
              <a:t> within all modalities and contexts.</a:t>
            </a:r>
            <a:r>
              <a:rPr lang="en-US" sz="4000" dirty="0"/>
              <a:t/>
            </a:r>
            <a:br>
              <a:rPr lang="en-US" sz="4000" dirty="0"/>
            </a:br>
            <a:endParaRPr lang="ar-IQ" sz="4000" dirty="0"/>
          </a:p>
        </p:txBody>
      </p:sp>
    </p:spTree>
    <p:extLst>
      <p:ext uri="{BB962C8B-B14F-4D97-AF65-F5344CB8AC3E}">
        <p14:creationId xmlns:p14="http://schemas.microsoft.com/office/powerpoint/2010/main" val="1098365362"/>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7" y="90152"/>
            <a:ext cx="11694016" cy="6606862"/>
          </a:xfrm>
        </p:spPr>
        <p:txBody>
          <a:bodyPr>
            <a:normAutofit fontScale="90000"/>
          </a:bodyPr>
          <a:lstStyle/>
          <a:p>
            <a:pPr>
              <a:lnSpc>
                <a:spcPct val="150000"/>
              </a:lnSpc>
            </a:pPr>
            <a:r>
              <a:rPr lang="en-US" b="1" cap="none" dirty="0" smtClean="0"/>
              <a:t/>
            </a:r>
            <a:br>
              <a:rPr lang="en-US" b="1" cap="none" dirty="0" smtClean="0"/>
            </a:br>
            <a:r>
              <a:rPr lang="en-US" b="1" cap="none" dirty="0" smtClean="0"/>
              <a:t>                          The Co-operative Principle</a:t>
            </a:r>
            <a:br>
              <a:rPr lang="en-US" b="1" cap="none" dirty="0" smtClean="0"/>
            </a:br>
            <a:r>
              <a:rPr lang="en-US" b="1" cap="none" dirty="0" smtClean="0"/>
              <a:t>    </a:t>
            </a:r>
            <a:br>
              <a:rPr lang="en-US" b="1" cap="none" dirty="0" smtClean="0"/>
            </a:br>
            <a:r>
              <a:rPr lang="en-US" cap="none" dirty="0" smtClean="0"/>
              <a:t>Make your conversational contribution such as is required , at  the  stage  which  it  occurs , by  the accepted purpose or direction of the talk exchange.</a:t>
            </a:r>
            <a:br>
              <a:rPr lang="en-US" cap="none" dirty="0" smtClean="0"/>
            </a:br>
            <a:r>
              <a:rPr lang="en-US" cap="none" dirty="0" smtClean="0"/>
              <a:t>  - </a:t>
            </a:r>
            <a:r>
              <a:rPr lang="en-US" b="1" cap="none" dirty="0" smtClean="0"/>
              <a:t>Quantity</a:t>
            </a:r>
            <a:br>
              <a:rPr lang="en-US" b="1" cap="none" dirty="0" smtClean="0"/>
            </a:br>
            <a:r>
              <a:rPr lang="en-US" b="1" cap="none" dirty="0" smtClean="0"/>
              <a:t>  - Quality</a:t>
            </a:r>
            <a:br>
              <a:rPr lang="en-US" b="1" cap="none" dirty="0" smtClean="0"/>
            </a:br>
            <a:r>
              <a:rPr lang="en-US" b="1" cap="none" dirty="0" smtClean="0"/>
              <a:t>  - Relation </a:t>
            </a:r>
            <a:br>
              <a:rPr lang="en-US" b="1" cap="none" dirty="0" smtClean="0"/>
            </a:br>
            <a:r>
              <a:rPr lang="en-US" b="1" cap="none" dirty="0"/>
              <a:t> </a:t>
            </a:r>
            <a:r>
              <a:rPr lang="en-US" b="1" cap="none" dirty="0" smtClean="0"/>
              <a:t> - Manner    </a:t>
            </a:r>
            <a:r>
              <a:rPr lang="en-US" cap="none" dirty="0" smtClean="0"/>
              <a:t/>
            </a:r>
            <a:br>
              <a:rPr lang="en-US" cap="none" dirty="0" smtClean="0"/>
            </a:br>
            <a:r>
              <a:rPr lang="en-US" cap="none" dirty="0" smtClean="0"/>
              <a:t> </a:t>
            </a:r>
            <a:endParaRPr lang="ar-IQ" cap="none" dirty="0"/>
          </a:p>
        </p:txBody>
      </p:sp>
    </p:spTree>
    <p:extLst>
      <p:ext uri="{BB962C8B-B14F-4D97-AF65-F5344CB8AC3E}">
        <p14:creationId xmlns:p14="http://schemas.microsoft.com/office/powerpoint/2010/main" val="813435391"/>
      </p:ext>
    </p:extLst>
  </p:cSld>
  <p:clrMapOvr>
    <a:masterClrMapping/>
  </p:clrMapOvr>
  <mc:AlternateContent xmlns:mc="http://schemas.openxmlformats.org/markup-compatibility/2006" xmlns:p14="http://schemas.microsoft.com/office/powerpoint/2010/main">
    <mc:Choice Requires="p14">
      <p:transition spd="slow" p14:dur="1750">
        <p:pull/>
      </p:transition>
    </mc:Choice>
    <mc:Fallback xmlns="">
      <p:transition spd="slow">
        <p:pull/>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93183" y="167425"/>
            <a:ext cx="11887200" cy="6246254"/>
          </a:xfrm>
        </p:spPr>
        <p:txBody>
          <a:bodyPr>
            <a:noAutofit/>
          </a:bodyPr>
          <a:lstStyle/>
          <a:p>
            <a:pPr>
              <a:lnSpc>
                <a:spcPct val="160000"/>
              </a:lnSpc>
            </a:pPr>
            <a:r>
              <a:rPr lang="en-US" sz="3200" dirty="0" smtClean="0"/>
              <a:t>                                    </a:t>
            </a:r>
          </a:p>
          <a:p>
            <a:pPr>
              <a:lnSpc>
                <a:spcPct val="160000"/>
              </a:lnSpc>
            </a:pPr>
            <a:r>
              <a:rPr lang="en-US" sz="3200" b="1" dirty="0"/>
              <a:t> </a:t>
            </a:r>
            <a:r>
              <a:rPr lang="en-US" sz="3200" b="1" dirty="0" smtClean="0"/>
              <a:t>                                          Hedges</a:t>
            </a:r>
          </a:p>
          <a:p>
            <a:pPr algn="ctr">
              <a:lnSpc>
                <a:spcPct val="160000"/>
              </a:lnSpc>
            </a:pPr>
            <a:r>
              <a:rPr lang="en-US" sz="3600" dirty="0" smtClean="0"/>
              <a:t>Words or phrases used to indicate that we are not </a:t>
            </a:r>
            <a:r>
              <a:rPr lang="en-US" sz="3600" smtClean="0"/>
              <a:t>sure </a:t>
            </a:r>
            <a:r>
              <a:rPr lang="en-US" sz="3600" smtClean="0"/>
              <a:t>what </a:t>
            </a:r>
            <a:r>
              <a:rPr lang="en-US" sz="3600" dirty="0" smtClean="0"/>
              <a:t>we are saying is sufficiently correct or complete.</a:t>
            </a:r>
            <a:endParaRPr lang="ar-IQ" sz="3600" dirty="0"/>
          </a:p>
        </p:txBody>
      </p:sp>
    </p:spTree>
    <p:extLst>
      <p:ext uri="{BB962C8B-B14F-4D97-AF65-F5344CB8AC3E}">
        <p14:creationId xmlns:p14="http://schemas.microsoft.com/office/powerpoint/2010/main" val="11435545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5307" y="553793"/>
            <a:ext cx="10599314" cy="6053070"/>
          </a:xfrm>
        </p:spPr>
        <p:txBody>
          <a:bodyPr>
            <a:noAutofit/>
          </a:bodyPr>
          <a:lstStyle/>
          <a:p>
            <a:pPr algn="ctr">
              <a:lnSpc>
                <a:spcPct val="160000"/>
              </a:lnSpc>
            </a:pP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
            </a:r>
            <a:br>
              <a:rPr lang="en-US" cap="none" dirty="0" smtClean="0">
                <a:solidFill>
                  <a:schemeClr val="tx1">
                    <a:lumMod val="95000"/>
                  </a:schemeClr>
                </a:solidFill>
                <a:latin typeface="Arial" pitchFamily="34" charset="0"/>
                <a:cs typeface="Arial" pitchFamily="34" charset="0"/>
              </a:rPr>
            </a:br>
            <a:r>
              <a:rPr lang="en-US" cap="none" dirty="0">
                <a:solidFill>
                  <a:schemeClr val="tx1">
                    <a:lumMod val="95000"/>
                  </a:schemeClr>
                </a:solidFill>
                <a:latin typeface="Arial" pitchFamily="34" charset="0"/>
                <a:cs typeface="Arial" pitchFamily="34" charset="0"/>
              </a:rPr>
              <a:t/>
            </a:r>
            <a:br>
              <a:rPr lang="en-US" cap="none" dirty="0">
                <a:solidFill>
                  <a:schemeClr val="tx1">
                    <a:lumMod val="95000"/>
                  </a:schemeClr>
                </a:solidFill>
                <a:latin typeface="Arial" pitchFamily="34" charset="0"/>
                <a:cs typeface="Arial" pitchFamily="34" charset="0"/>
              </a:rPr>
            </a:br>
            <a:r>
              <a:rPr lang="en-US" cap="none" dirty="0" smtClean="0">
                <a:solidFill>
                  <a:schemeClr val="tx1">
                    <a:lumMod val="95000"/>
                  </a:schemeClr>
                </a:solidFill>
                <a:latin typeface="Arial" pitchFamily="34" charset="0"/>
                <a:cs typeface="Arial" pitchFamily="34" charset="0"/>
              </a:rPr>
              <a:t>A hedge is a mitigating word or sound used to lessen the impact of an utterance. Typically, they are </a:t>
            </a:r>
            <a:r>
              <a:rPr lang="en-US" cap="none" dirty="0" smtClean="0">
                <a:solidFill>
                  <a:schemeClr val="tx1">
                    <a:lumMod val="95000"/>
                  </a:schemeClr>
                </a:solidFill>
                <a:latin typeface="Arial" pitchFamily="34" charset="0"/>
                <a:cs typeface="Arial" pitchFamily="34" charset="0"/>
                <a:hlinkClick r:id="rId2" tooltip="Adjectives"/>
              </a:rPr>
              <a:t>adjectives</a:t>
            </a:r>
            <a:r>
              <a:rPr lang="en-US" cap="none" dirty="0" smtClean="0">
                <a:solidFill>
                  <a:schemeClr val="tx1">
                    <a:lumMod val="95000"/>
                  </a:schemeClr>
                </a:solidFill>
                <a:latin typeface="Arial" pitchFamily="34" charset="0"/>
                <a:cs typeface="Arial" pitchFamily="34" charset="0"/>
              </a:rPr>
              <a:t> or </a:t>
            </a:r>
            <a:r>
              <a:rPr lang="en-US" cap="none" dirty="0" smtClean="0">
                <a:solidFill>
                  <a:schemeClr val="tx1">
                    <a:lumMod val="95000"/>
                  </a:schemeClr>
                </a:solidFill>
                <a:latin typeface="Arial" pitchFamily="34" charset="0"/>
                <a:cs typeface="Arial" pitchFamily="34" charset="0"/>
                <a:hlinkClick r:id="rId3" tooltip="Adverbs"/>
              </a:rPr>
              <a:t>adverbs</a:t>
            </a:r>
            <a:r>
              <a:rPr lang="en-US" cap="none" dirty="0" smtClean="0">
                <a:solidFill>
                  <a:schemeClr val="tx1">
                    <a:lumMod val="95000"/>
                  </a:schemeClr>
                </a:solidFill>
                <a:latin typeface="Arial" pitchFamily="34" charset="0"/>
                <a:cs typeface="Arial" pitchFamily="34" charset="0"/>
              </a:rPr>
              <a:t>, but can also consist of </a:t>
            </a:r>
            <a:r>
              <a:rPr lang="en-US" cap="none" dirty="0" smtClean="0">
                <a:solidFill>
                  <a:schemeClr val="tx1">
                    <a:lumMod val="95000"/>
                  </a:schemeClr>
                </a:solidFill>
                <a:latin typeface="Arial" pitchFamily="34" charset="0"/>
                <a:cs typeface="Arial" pitchFamily="34" charset="0"/>
                <a:hlinkClick r:id="rId4" tooltip="Clauses"/>
              </a:rPr>
              <a:t>clauses</a:t>
            </a:r>
            <a:r>
              <a:rPr lang="en-US" cap="none" dirty="0" smtClean="0">
                <a:solidFill>
                  <a:schemeClr val="tx1">
                    <a:lumMod val="95000"/>
                  </a:schemeClr>
                </a:solidFill>
                <a:latin typeface="Arial" pitchFamily="34" charset="0"/>
                <a:cs typeface="Arial" pitchFamily="34" charset="0"/>
              </a:rPr>
              <a:t>. It could be regarded as a form of </a:t>
            </a:r>
            <a:r>
              <a:rPr lang="en-US" cap="none" dirty="0" smtClean="0">
                <a:solidFill>
                  <a:schemeClr val="tx1">
                    <a:lumMod val="95000"/>
                  </a:schemeClr>
                </a:solidFill>
                <a:latin typeface="Arial" pitchFamily="34" charset="0"/>
                <a:cs typeface="Arial" pitchFamily="34" charset="0"/>
                <a:hlinkClick r:id="rId5" tooltip="Euphemism"/>
              </a:rPr>
              <a:t>euphemism</a:t>
            </a:r>
            <a:r>
              <a:rPr lang="en-US" cap="none" dirty="0" smtClean="0">
                <a:solidFill>
                  <a:schemeClr val="tx1">
                    <a:lumMod val="95000"/>
                  </a:schemeClr>
                </a:solidFill>
                <a:latin typeface="Arial" pitchFamily="34" charset="0"/>
                <a:cs typeface="Arial" pitchFamily="34" charset="0"/>
              </a:rPr>
              <a:t>.</a:t>
            </a:r>
            <a:br>
              <a:rPr lang="en-US" cap="none" dirty="0" smtClean="0">
                <a:solidFill>
                  <a:schemeClr val="tx1">
                    <a:lumMod val="95000"/>
                  </a:schemeClr>
                </a:solidFill>
                <a:latin typeface="Arial" pitchFamily="34" charset="0"/>
                <a:cs typeface="Arial" pitchFamily="34" charset="0"/>
              </a:rPr>
            </a:br>
            <a:r>
              <a:rPr lang="ar-IQ" cap="none" dirty="0" smtClean="0">
                <a:solidFill>
                  <a:schemeClr val="tx1">
                    <a:lumMod val="95000"/>
                  </a:schemeClr>
                </a:solidFill>
                <a:latin typeface="Arial" pitchFamily="34" charset="0"/>
                <a:cs typeface="Arial" pitchFamily="34" charset="0"/>
              </a:rPr>
              <a:t/>
            </a:r>
            <a:br>
              <a:rPr lang="ar-IQ" cap="none" dirty="0" smtClean="0">
                <a:solidFill>
                  <a:schemeClr val="tx1">
                    <a:lumMod val="95000"/>
                  </a:schemeClr>
                </a:solidFill>
                <a:latin typeface="Arial" pitchFamily="34" charset="0"/>
                <a:cs typeface="Arial" pitchFamily="34" charset="0"/>
              </a:rPr>
            </a:br>
            <a:endParaRPr lang="ar-IQ" cap="none" dirty="0">
              <a:solidFill>
                <a:schemeClr val="tx1">
                  <a:lumMod val="95000"/>
                </a:schemeClr>
              </a:solidFill>
              <a:latin typeface="Arial" pitchFamily="34" charset="0"/>
              <a:cs typeface="Arial" pitchFamily="34" charset="0"/>
            </a:endParaRPr>
          </a:p>
        </p:txBody>
      </p:sp>
    </p:spTree>
    <p:extLst>
      <p:ext uri="{BB962C8B-B14F-4D97-AF65-F5344CB8AC3E}">
        <p14:creationId xmlns:p14="http://schemas.microsoft.com/office/powerpoint/2010/main" val="3453911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39513" y="373487"/>
            <a:ext cx="10082526" cy="5633792"/>
          </a:xfrm>
        </p:spPr>
        <p:txBody>
          <a:bodyPr>
            <a:normAutofit/>
          </a:bodyPr>
          <a:lstStyle/>
          <a:p>
            <a:pPr>
              <a:lnSpc>
                <a:spcPct val="150000"/>
              </a:lnSpc>
            </a:pPr>
            <a:r>
              <a:rPr lang="en-US" sz="3600" dirty="0">
                <a:latin typeface="Euphemia" pitchFamily="34" charset="0"/>
                <a:ea typeface="Arial Unicode MS" pitchFamily="34" charset="-128"/>
                <a:cs typeface="Calibri" pitchFamily="34" charset="0"/>
              </a:rPr>
              <a:t>- The party was </a:t>
            </a:r>
            <a:r>
              <a:rPr lang="en-US" sz="3600" b="1" u="sng" dirty="0">
                <a:latin typeface="Euphemia" pitchFamily="34" charset="0"/>
                <a:ea typeface="Arial Unicode MS" pitchFamily="34" charset="-128"/>
                <a:cs typeface="Calibri" pitchFamily="34" charset="0"/>
              </a:rPr>
              <a:t>somewhat</a:t>
            </a:r>
            <a:r>
              <a:rPr lang="en-US" sz="3600" dirty="0">
                <a:latin typeface="Euphemia" pitchFamily="34" charset="0"/>
                <a:ea typeface="Arial Unicode MS" pitchFamily="34" charset="-128"/>
                <a:cs typeface="Calibri" pitchFamily="34" charset="0"/>
              </a:rPr>
              <a:t> spoiled by the </a:t>
            </a:r>
            <a:r>
              <a:rPr lang="en-US" sz="3600" dirty="0" smtClean="0">
                <a:latin typeface="Euphemia" pitchFamily="34" charset="0"/>
                <a:ea typeface="Arial Unicode MS" pitchFamily="34" charset="-128"/>
                <a:cs typeface="Calibri" pitchFamily="34" charset="0"/>
              </a:rPr>
              <a:t>     return  </a:t>
            </a:r>
            <a:r>
              <a:rPr lang="en-US" sz="3600" dirty="0">
                <a:latin typeface="Euphemia" pitchFamily="34" charset="0"/>
                <a:ea typeface="Arial Unicode MS" pitchFamily="34" charset="-128"/>
                <a:cs typeface="Calibri" pitchFamily="34" charset="0"/>
              </a:rPr>
              <a:t>of the parents. </a:t>
            </a:r>
            <a:br>
              <a:rPr lang="en-US" sz="3600" dirty="0">
                <a:latin typeface="Euphemia" pitchFamily="34" charset="0"/>
                <a:ea typeface="Arial Unicode MS" pitchFamily="34" charset="-128"/>
                <a:cs typeface="Calibri" pitchFamily="34" charset="0"/>
              </a:rPr>
            </a:br>
            <a:r>
              <a:rPr lang="en-US" sz="3600" dirty="0">
                <a:latin typeface="Euphemia" pitchFamily="34" charset="0"/>
                <a:ea typeface="Arial Unicode MS" pitchFamily="34" charset="-128"/>
                <a:cs typeface="Calibri" pitchFamily="34" charset="0"/>
              </a:rPr>
              <a:t/>
            </a:r>
            <a:br>
              <a:rPr lang="en-US" sz="3600" dirty="0">
                <a:latin typeface="Euphemia" pitchFamily="34" charset="0"/>
                <a:ea typeface="Arial Unicode MS" pitchFamily="34" charset="-128"/>
                <a:cs typeface="Calibri" pitchFamily="34" charset="0"/>
              </a:rPr>
            </a:br>
            <a:r>
              <a:rPr lang="en-US" sz="3600" dirty="0">
                <a:latin typeface="Euphemia" pitchFamily="34" charset="0"/>
                <a:ea typeface="Arial Unicode MS" pitchFamily="34" charset="-128"/>
                <a:cs typeface="Calibri" pitchFamily="34" charset="0"/>
              </a:rPr>
              <a:t>- </a:t>
            </a:r>
            <a:r>
              <a:rPr lang="en-US" sz="3600" b="1" u="sng" dirty="0">
                <a:latin typeface="Euphemia" pitchFamily="34" charset="0"/>
                <a:ea typeface="Arial Unicode MS" pitchFamily="34" charset="-128"/>
                <a:cs typeface="Calibri" pitchFamily="34" charset="0"/>
              </a:rPr>
              <a:t>I'm not an expert</a:t>
            </a:r>
            <a:r>
              <a:rPr lang="en-US" sz="3600" dirty="0">
                <a:latin typeface="Euphemia" pitchFamily="34" charset="0"/>
                <a:ea typeface="Arial Unicode MS" pitchFamily="34" charset="-128"/>
                <a:cs typeface="Calibri" pitchFamily="34" charset="0"/>
              </a:rPr>
              <a:t> but you might want to try   </a:t>
            </a:r>
            <a:r>
              <a:rPr lang="en-US" sz="3600" dirty="0" smtClean="0">
                <a:latin typeface="Euphemia" pitchFamily="34" charset="0"/>
                <a:ea typeface="Arial Unicode MS" pitchFamily="34" charset="-128"/>
                <a:cs typeface="Calibri" pitchFamily="34" charset="0"/>
              </a:rPr>
              <a:t>restarting </a:t>
            </a:r>
            <a:r>
              <a:rPr lang="en-US" sz="3600" dirty="0">
                <a:latin typeface="Euphemia" pitchFamily="34" charset="0"/>
                <a:ea typeface="Arial Unicode MS" pitchFamily="34" charset="-128"/>
                <a:cs typeface="Calibri" pitchFamily="34" charset="0"/>
              </a:rPr>
              <a:t>your computer.</a:t>
            </a:r>
            <a:br>
              <a:rPr lang="en-US" sz="3600" dirty="0">
                <a:latin typeface="Euphemia" pitchFamily="34" charset="0"/>
                <a:ea typeface="Arial Unicode MS" pitchFamily="34" charset="-128"/>
                <a:cs typeface="Calibri" pitchFamily="34" charset="0"/>
              </a:rPr>
            </a:br>
            <a:endParaRPr lang="ar-IQ" sz="3600" dirty="0"/>
          </a:p>
        </p:txBody>
      </p:sp>
    </p:spTree>
    <p:extLst>
      <p:ext uri="{BB962C8B-B14F-4D97-AF65-F5344CB8AC3E}">
        <p14:creationId xmlns:p14="http://schemas.microsoft.com/office/powerpoint/2010/main" val="2935838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9971" y="557011"/>
            <a:ext cx="10058400" cy="5508938"/>
          </a:xfrm>
        </p:spPr>
        <p:txBody>
          <a:bodyPr>
            <a:normAutofit fontScale="90000"/>
          </a:bodyPr>
          <a:lstStyle/>
          <a:p>
            <a:pPr>
              <a:lnSpc>
                <a:spcPct val="150000"/>
              </a:lnSpc>
            </a:pPr>
            <a:r>
              <a:rPr lang="en-US" cap="none" dirty="0" smtClean="0">
                <a:latin typeface="Arial Rounded MT Bold" pitchFamily="34" charset="0"/>
              </a:rPr>
              <a:t>- </a:t>
            </a:r>
            <a:r>
              <a:rPr lang="en-US" b="1" i="1" cap="none" dirty="0" smtClean="0">
                <a:latin typeface="Arial Rounded MT Bold" pitchFamily="34" charset="0"/>
              </a:rPr>
              <a:t>All I know</a:t>
            </a:r>
            <a:r>
              <a:rPr lang="en-US" i="1" cap="none" dirty="0" smtClean="0">
                <a:latin typeface="Arial Rounded MT Bold" pitchFamily="34" charset="0"/>
              </a:rPr>
              <a:t>  </a:t>
            </a:r>
            <a:r>
              <a:rPr lang="en-US" cap="none" dirty="0" smtClean="0">
                <a:latin typeface="Arial Rounded MT Bold" pitchFamily="34" charset="0"/>
              </a:rPr>
              <a:t>is smoking is harmful to your health.</a:t>
            </a:r>
            <a:br>
              <a:rPr lang="en-US" cap="none" dirty="0" smtClean="0">
                <a:latin typeface="Arial Rounded MT Bold" pitchFamily="34" charset="0"/>
              </a:rPr>
            </a:br>
            <a:r>
              <a:rPr lang="en-US" cap="none" dirty="0" smtClean="0">
                <a:latin typeface="Arial Rounded MT Bold" pitchFamily="34" charset="0"/>
              </a:rPr>
              <a:t/>
            </a:r>
            <a:br>
              <a:rPr lang="en-US" cap="none" dirty="0" smtClean="0">
                <a:latin typeface="Arial Rounded MT Bold" pitchFamily="34" charset="0"/>
              </a:rPr>
            </a:br>
            <a:r>
              <a:rPr lang="en-US" cap="none" dirty="0" smtClean="0">
                <a:latin typeface="Arial Rounded MT Bold" pitchFamily="34" charset="0"/>
              </a:rPr>
              <a:t>- </a:t>
            </a:r>
            <a:r>
              <a:rPr lang="en-US" b="1" i="1" cap="none" dirty="0" smtClean="0">
                <a:latin typeface="Arial Rounded MT Bold" pitchFamily="34" charset="0"/>
              </a:rPr>
              <a:t>They  told  me  </a:t>
            </a:r>
            <a:r>
              <a:rPr lang="en-US" cap="none" dirty="0" smtClean="0">
                <a:latin typeface="Arial Rounded MT Bold" pitchFamily="34" charset="0"/>
              </a:rPr>
              <a:t>that  they are married.</a:t>
            </a:r>
            <a:br>
              <a:rPr lang="en-US" cap="none" dirty="0" smtClean="0">
                <a:latin typeface="Arial Rounded MT Bold" pitchFamily="34" charset="0"/>
              </a:rPr>
            </a:br>
            <a:r>
              <a:rPr lang="en-US" cap="none" dirty="0">
                <a:latin typeface="Arial Rounded MT Bold" pitchFamily="34" charset="0"/>
              </a:rPr>
              <a:t/>
            </a:r>
            <a:br>
              <a:rPr lang="en-US" cap="none" dirty="0">
                <a:latin typeface="Arial Rounded MT Bold" pitchFamily="34" charset="0"/>
              </a:rPr>
            </a:br>
            <a:r>
              <a:rPr lang="en-US" cap="none" dirty="0" smtClean="0">
                <a:latin typeface="Arial Rounded MT Bold" pitchFamily="34" charset="0"/>
              </a:rPr>
              <a:t>- Compare :</a:t>
            </a:r>
            <a:br>
              <a:rPr lang="en-US" cap="none" dirty="0" smtClean="0">
                <a:latin typeface="Arial Rounded MT Bold" pitchFamily="34" charset="0"/>
              </a:rPr>
            </a:br>
            <a:r>
              <a:rPr lang="en-US" cap="none" dirty="0" smtClean="0">
                <a:latin typeface="Arial Rounded MT Bold" pitchFamily="34" charset="0"/>
              </a:rPr>
              <a:t>1. Tom is guilty. </a:t>
            </a:r>
            <a:br>
              <a:rPr lang="en-US" cap="none" dirty="0" smtClean="0">
                <a:latin typeface="Arial Rounded MT Bold" pitchFamily="34" charset="0"/>
              </a:rPr>
            </a:br>
            <a:r>
              <a:rPr lang="en-US" cap="none" dirty="0" smtClean="0">
                <a:latin typeface="Arial Rounded MT Bold" pitchFamily="34" charset="0"/>
              </a:rPr>
              <a:t>2. I may be mistaken , but  I  thought  that Tom is guilty. </a:t>
            </a:r>
            <a:br>
              <a:rPr lang="en-US" cap="none" dirty="0" smtClean="0">
                <a:latin typeface="Arial Rounded MT Bold" pitchFamily="34" charset="0"/>
              </a:rPr>
            </a:br>
            <a:r>
              <a:rPr lang="en-US" cap="none" dirty="0" smtClean="0">
                <a:latin typeface="Arial Rounded MT Bold" pitchFamily="34" charset="0"/>
              </a:rPr>
              <a:t/>
            </a:r>
            <a:br>
              <a:rPr lang="en-US" cap="none" dirty="0" smtClean="0">
                <a:latin typeface="Arial Rounded MT Bold" pitchFamily="34" charset="0"/>
              </a:rPr>
            </a:br>
            <a:endParaRPr lang="ar-IQ" cap="none" dirty="0">
              <a:latin typeface="Arial Rounded MT Bold" pitchFamily="34" charset="0"/>
            </a:endParaRPr>
          </a:p>
        </p:txBody>
      </p:sp>
    </p:spTree>
    <p:extLst>
      <p:ext uri="{BB962C8B-B14F-4D97-AF65-F5344CB8AC3E}">
        <p14:creationId xmlns:p14="http://schemas.microsoft.com/office/powerpoint/2010/main" val="335224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7882" y="685800"/>
            <a:ext cx="11075831" cy="5985456"/>
          </a:xfrm>
        </p:spPr>
        <p:txBody>
          <a:bodyPr>
            <a:normAutofit/>
          </a:bodyPr>
          <a:lstStyle/>
          <a:p>
            <a:r>
              <a:rPr lang="en-US" sz="4000" b="1" cap="none" dirty="0" smtClean="0">
                <a:latin typeface="Arial" pitchFamily="34" charset="0"/>
                <a:cs typeface="Arial" pitchFamily="34" charset="0"/>
              </a:rPr>
              <a:t>                            </a:t>
            </a:r>
            <a:r>
              <a:rPr lang="en-US" sz="4000" b="1" cap="none" dirty="0" err="1" smtClean="0">
                <a:latin typeface="Arial" pitchFamily="34" charset="0"/>
                <a:cs typeface="Arial" pitchFamily="34" charset="0"/>
              </a:rPr>
              <a:t>Implicature</a:t>
            </a:r>
            <a:r>
              <a:rPr lang="en-US" sz="4000" b="1" cap="none" dirty="0" smtClean="0">
                <a:latin typeface="Arial" pitchFamily="34" charset="0"/>
                <a:cs typeface="Arial" pitchFamily="34" charset="0"/>
              </a:rPr>
              <a:t/>
            </a:r>
            <a:br>
              <a:rPr lang="en-US" sz="4000" b="1" cap="none" dirty="0" smtClean="0">
                <a:latin typeface="Arial" pitchFamily="34" charset="0"/>
                <a:cs typeface="Arial" pitchFamily="34" charset="0"/>
              </a:rPr>
            </a:br>
            <a:r>
              <a:rPr lang="en-US" sz="4000" b="1" cap="none" dirty="0" smtClean="0">
                <a:latin typeface="Arial" pitchFamily="34" charset="0"/>
                <a:cs typeface="Arial" pitchFamily="34" charset="0"/>
              </a:rPr>
              <a:t/>
            </a:r>
            <a:br>
              <a:rPr lang="en-US" sz="4000" b="1" cap="none" dirty="0" smtClean="0">
                <a:latin typeface="Arial" pitchFamily="34" charset="0"/>
                <a:cs typeface="Arial" pitchFamily="34" charset="0"/>
              </a:rPr>
            </a:br>
            <a:r>
              <a:rPr lang="en-US" sz="4000" b="1" cap="none" dirty="0" smtClean="0">
                <a:latin typeface="Arial" pitchFamily="34" charset="0"/>
                <a:cs typeface="Arial" pitchFamily="34" charset="0"/>
              </a:rPr>
              <a:t>  </a:t>
            </a:r>
            <a:r>
              <a:rPr lang="en-US" sz="4000" cap="none" dirty="0" smtClean="0">
                <a:cs typeface="Arial" pitchFamily="34" charset="0"/>
              </a:rPr>
              <a:t>It is a</a:t>
            </a:r>
            <a:r>
              <a:rPr lang="en-US" sz="4000" cap="none" dirty="0" smtClean="0"/>
              <a:t>n additional meaning not expressed     literally.</a:t>
            </a:r>
            <a:br>
              <a:rPr lang="en-US" sz="4000" cap="none" dirty="0" smtClean="0"/>
            </a:br>
            <a:r>
              <a:rPr lang="en-US" sz="4000" cap="none" dirty="0" smtClean="0"/>
              <a:t> </a:t>
            </a:r>
            <a:br>
              <a:rPr lang="en-US" sz="4000" cap="none" dirty="0" smtClean="0"/>
            </a:br>
            <a:r>
              <a:rPr lang="en-US" sz="4000" cap="none" dirty="0" smtClean="0">
                <a:solidFill>
                  <a:schemeClr val="bg1"/>
                </a:solidFill>
              </a:rPr>
              <a:t>Carol</a:t>
            </a:r>
            <a:r>
              <a:rPr lang="en-US" sz="4000" cap="none" dirty="0" smtClean="0"/>
              <a:t> </a:t>
            </a:r>
            <a:r>
              <a:rPr lang="en-US" sz="4000" cap="none" dirty="0" smtClean="0">
                <a:solidFill>
                  <a:schemeClr val="bg1"/>
                </a:solidFill>
              </a:rPr>
              <a:t>:</a:t>
            </a:r>
            <a:r>
              <a:rPr lang="en-US" sz="4000" cap="none" dirty="0" smtClean="0"/>
              <a:t> </a:t>
            </a:r>
            <a:r>
              <a:rPr lang="en-US" sz="4000" cap="none" dirty="0" smtClean="0">
                <a:solidFill>
                  <a:srgbClr val="002060"/>
                </a:solidFill>
              </a:rPr>
              <a:t>Are you coming to the party        </a:t>
            </a:r>
            <a:br>
              <a:rPr lang="en-US" sz="4000" cap="none" dirty="0" smtClean="0">
                <a:solidFill>
                  <a:srgbClr val="002060"/>
                </a:solidFill>
              </a:rPr>
            </a:br>
            <a:r>
              <a:rPr lang="en-US" sz="4000" cap="none" dirty="0">
                <a:solidFill>
                  <a:srgbClr val="002060"/>
                </a:solidFill>
              </a:rPr>
              <a:t> </a:t>
            </a:r>
            <a:r>
              <a:rPr lang="en-US" sz="4000" cap="none" dirty="0" smtClean="0">
                <a:solidFill>
                  <a:srgbClr val="002060"/>
                </a:solidFill>
              </a:rPr>
              <a:t>           tonight ?</a:t>
            </a:r>
            <a:br>
              <a:rPr lang="en-US" sz="4000" cap="none" dirty="0" smtClean="0">
                <a:solidFill>
                  <a:srgbClr val="002060"/>
                </a:solidFill>
              </a:rPr>
            </a:br>
            <a:r>
              <a:rPr lang="en-US" sz="4000" cap="none" dirty="0" smtClean="0">
                <a:solidFill>
                  <a:schemeClr val="bg1"/>
                </a:solidFill>
              </a:rPr>
              <a:t>Lara</a:t>
            </a:r>
            <a:r>
              <a:rPr lang="en-US" sz="4000" cap="none" dirty="0" smtClean="0"/>
              <a:t> </a:t>
            </a:r>
            <a:r>
              <a:rPr lang="en-US" sz="4000" cap="none" dirty="0" smtClean="0">
                <a:solidFill>
                  <a:schemeClr val="bg1"/>
                </a:solidFill>
              </a:rPr>
              <a:t>:</a:t>
            </a:r>
            <a:r>
              <a:rPr lang="en-US" sz="4000" cap="none" dirty="0" smtClean="0"/>
              <a:t> </a:t>
            </a:r>
            <a:r>
              <a:rPr lang="en-US" sz="4000" cap="none" dirty="0" smtClean="0">
                <a:solidFill>
                  <a:srgbClr val="002060"/>
                </a:solidFill>
              </a:rPr>
              <a:t>I’ve got an exam tomorrow.</a:t>
            </a:r>
            <a:r>
              <a:rPr lang="en-US" sz="4000" b="1" cap="none" dirty="0" smtClean="0">
                <a:solidFill>
                  <a:srgbClr val="002060"/>
                </a:solidFill>
                <a:latin typeface="Arial" pitchFamily="34" charset="0"/>
                <a:cs typeface="Arial" pitchFamily="34" charset="0"/>
              </a:rPr>
              <a:t> </a:t>
            </a:r>
            <a:endParaRPr lang="ar-IQ" sz="4000" b="1" cap="none"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2452142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cap="none" dirty="0"/>
              <a:t>B</a:t>
            </a:r>
            <a:r>
              <a:rPr lang="en-US" sz="4000" cap="none" dirty="0" smtClean="0"/>
              <a:t>ackground </a:t>
            </a:r>
            <a:r>
              <a:rPr lang="en-US" sz="4000" cap="none" dirty="0"/>
              <a:t>K</a:t>
            </a:r>
            <a:r>
              <a:rPr lang="en-US" sz="4000" cap="none" dirty="0" smtClean="0"/>
              <a:t>nowledge</a:t>
            </a:r>
            <a:endParaRPr lang="ar-IQ" sz="4000" cap="none" dirty="0"/>
          </a:p>
        </p:txBody>
      </p:sp>
    </p:spTree>
    <p:extLst>
      <p:ext uri="{BB962C8B-B14F-4D97-AF65-F5344CB8AC3E}">
        <p14:creationId xmlns:p14="http://schemas.microsoft.com/office/powerpoint/2010/main" val="38440896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30308" y="90153"/>
            <a:ext cx="10637949" cy="6645498"/>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308" y="0"/>
            <a:ext cx="10637949" cy="6858000"/>
          </a:xfrm>
          <a:prstGeom prst="rect">
            <a:avLst/>
          </a:prstGeom>
        </p:spPr>
      </p:pic>
    </p:spTree>
    <p:extLst>
      <p:ext uri="{BB962C8B-B14F-4D97-AF65-F5344CB8AC3E}">
        <p14:creationId xmlns:p14="http://schemas.microsoft.com/office/powerpoint/2010/main" val="31116998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4213" y="685800"/>
            <a:ext cx="10058400" cy="5869546"/>
          </a:xfrm>
        </p:spPr>
        <p:txBody>
          <a:bodyPr>
            <a:normAutofit/>
          </a:bodyPr>
          <a:lstStyle/>
          <a:p>
            <a:pPr algn="ctr">
              <a:lnSpc>
                <a:spcPct val="150000"/>
              </a:lnSpc>
            </a:pPr>
            <a:r>
              <a:rPr lang="en-US" sz="4000" b="1" cap="none" dirty="0" smtClean="0"/>
              <a:t>Background Knowledge</a:t>
            </a:r>
            <a:br>
              <a:rPr lang="en-US" sz="4000" b="1" cap="none" dirty="0" smtClean="0"/>
            </a:br>
            <a:r>
              <a:rPr lang="en-US" sz="4000" b="1" cap="none" dirty="0"/>
              <a:t/>
            </a:r>
            <a:br>
              <a:rPr lang="en-US" sz="4000" b="1" cap="none" dirty="0"/>
            </a:br>
            <a:r>
              <a:rPr lang="en-US" sz="3600" b="1" cap="none" dirty="0" smtClean="0">
                <a:latin typeface="Euphemia" pitchFamily="34" charset="0"/>
              </a:rPr>
              <a:t>People tend to fill gaps in a discourse depending on their experience . They try to interpret what is said or written according to real world knowledge.</a:t>
            </a:r>
            <a:endParaRPr lang="ar-IQ" sz="3600" b="1" cap="none" dirty="0">
              <a:latin typeface="Euphemia" pitchFamily="34" charset="0"/>
            </a:endParaRPr>
          </a:p>
        </p:txBody>
      </p:sp>
    </p:spTree>
    <p:extLst>
      <p:ext uri="{BB962C8B-B14F-4D97-AF65-F5344CB8AC3E}">
        <p14:creationId xmlns:p14="http://schemas.microsoft.com/office/powerpoint/2010/main" val="4277641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4211" y="296214"/>
            <a:ext cx="11190109" cy="5698186"/>
          </a:xfrm>
        </p:spPr>
        <p:txBody>
          <a:bodyPr>
            <a:normAutofit fontScale="85000" lnSpcReduction="20000"/>
          </a:bodyPr>
          <a:lstStyle/>
          <a:p>
            <a:pPr algn="ctr">
              <a:lnSpc>
                <a:spcPct val="150000"/>
              </a:lnSpc>
            </a:pPr>
            <a:r>
              <a:rPr lang="en-US" sz="4000" b="1" dirty="0" smtClean="0"/>
              <a:t>Schemas</a:t>
            </a:r>
          </a:p>
          <a:p>
            <a:pPr algn="ctr">
              <a:lnSpc>
                <a:spcPct val="150000"/>
              </a:lnSpc>
            </a:pPr>
            <a:endParaRPr lang="en-US" sz="4000" dirty="0" smtClean="0"/>
          </a:p>
          <a:p>
            <a:pPr algn="ctr">
              <a:lnSpc>
                <a:spcPct val="150000"/>
              </a:lnSpc>
            </a:pPr>
            <a:r>
              <a:rPr lang="en-US" sz="4000" dirty="0" smtClean="0"/>
              <a:t>     A conventional knowledge structure that exists in memory.                                                                       </a:t>
            </a:r>
          </a:p>
          <a:p>
            <a:pPr algn="ctr">
              <a:lnSpc>
                <a:spcPct val="150000"/>
              </a:lnSpc>
            </a:pPr>
            <a:r>
              <a:rPr lang="en-US" sz="4000" dirty="0" smtClean="0"/>
              <a:t>Our understanding of what we read is not only based on what we see on the page , but also on other things that we have in mind .                          </a:t>
            </a:r>
            <a:endParaRPr lang="ar-IQ" sz="4000" dirty="0"/>
          </a:p>
        </p:txBody>
      </p:sp>
    </p:spTree>
    <p:extLst>
      <p:ext uri="{BB962C8B-B14F-4D97-AF65-F5344CB8AC3E}">
        <p14:creationId xmlns:p14="http://schemas.microsoft.com/office/powerpoint/2010/main" val="2628014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22514"/>
            <a:ext cx="10602097" cy="5471885"/>
          </a:xfrm>
        </p:spPr>
        <p:txBody>
          <a:bodyPr/>
          <a:lstStyle/>
          <a:p>
            <a:pPr algn="ctr">
              <a:lnSpc>
                <a:spcPct val="150000"/>
              </a:lnSpc>
            </a:pPr>
            <a:r>
              <a:rPr lang="en-US" b="1" cap="none" dirty="0" smtClean="0"/>
              <a:t>Discourse analysis</a:t>
            </a:r>
            <a:r>
              <a:rPr lang="en-US" cap="none" dirty="0" smtClean="0"/>
              <a:t> (DA) is a general term for a number of approaches to analyzing written, vocal, or sign language use or any significant</a:t>
            </a:r>
            <a:r>
              <a:rPr lang="en-US" cap="none" dirty="0"/>
              <a:t> </a:t>
            </a:r>
            <a:r>
              <a:rPr lang="en-US" cap="none" dirty="0" smtClean="0"/>
              <a:t>event</a:t>
            </a:r>
            <a:endParaRPr lang="ar-IQ" cap="none" dirty="0"/>
          </a:p>
        </p:txBody>
      </p:sp>
    </p:spTree>
    <p:extLst>
      <p:ext uri="{BB962C8B-B14F-4D97-AF65-F5344CB8AC3E}">
        <p14:creationId xmlns:p14="http://schemas.microsoft.com/office/powerpoint/2010/main" val="3267286393"/>
      </p:ext>
    </p:extLst>
  </p:cSld>
  <p:clrMapOvr>
    <a:masterClrMapping/>
  </p:clrMapOvr>
  <mc:AlternateContent xmlns:mc="http://schemas.openxmlformats.org/markup-compatibility/2006" xmlns:p14="http://schemas.microsoft.com/office/powerpoint/2010/main">
    <mc:Choice Requires="p14">
      <p:transition spd="slow" p14:dur="175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69697" y="348344"/>
            <a:ext cx="10622417" cy="6168570"/>
          </a:xfrm>
        </p:spPr>
        <p:txBody>
          <a:bodyPr>
            <a:noAutofit/>
          </a:bodyPr>
          <a:lstStyle/>
          <a:p>
            <a:pPr algn="just"/>
            <a:r>
              <a:rPr lang="en-US" sz="4000" b="1" dirty="0"/>
              <a:t>My Town                                   </a:t>
            </a:r>
          </a:p>
          <a:p>
            <a:pPr>
              <a:lnSpc>
                <a:spcPct val="150000"/>
              </a:lnSpc>
            </a:pPr>
            <a:r>
              <a:rPr lang="en-US" sz="3600" b="1" dirty="0" smtClean="0"/>
              <a:t>My  </a:t>
            </a:r>
            <a:r>
              <a:rPr lang="en-US" sz="3600" b="1" dirty="0"/>
              <a:t>natal </a:t>
            </a:r>
            <a:r>
              <a:rPr lang="en-US" sz="3600" b="1" dirty="0" smtClean="0"/>
              <a:t> town  was  </a:t>
            </a:r>
            <a:r>
              <a:rPr lang="en-US" sz="3600" b="1" dirty="0"/>
              <a:t>in </a:t>
            </a:r>
            <a:r>
              <a:rPr lang="en-US" sz="3600" b="1" dirty="0" smtClean="0"/>
              <a:t> a  </a:t>
            </a:r>
            <a:r>
              <a:rPr lang="en-US" sz="3600" b="1" dirty="0"/>
              <a:t>small </a:t>
            </a:r>
            <a:r>
              <a:rPr lang="en-US" sz="3600" b="1" dirty="0" smtClean="0"/>
              <a:t> town </a:t>
            </a:r>
            <a:r>
              <a:rPr lang="en-US" sz="3600" b="1" dirty="0"/>
              <a:t>, very </a:t>
            </a:r>
            <a:r>
              <a:rPr lang="en-US" sz="3600" b="1" dirty="0" smtClean="0"/>
              <a:t>close  </a:t>
            </a:r>
            <a:r>
              <a:rPr lang="en-US" sz="3600" b="1" dirty="0"/>
              <a:t>to Riyadh </a:t>
            </a:r>
            <a:r>
              <a:rPr lang="en-US" sz="3600" b="1" dirty="0" smtClean="0"/>
              <a:t> capital of  </a:t>
            </a:r>
            <a:r>
              <a:rPr lang="en-US" sz="3600" b="1" dirty="0"/>
              <a:t>Saudi Arabia. The distant between my town and Riyadh 7 miles exactly. The name of this </a:t>
            </a:r>
            <a:r>
              <a:rPr lang="en-US" sz="3600" b="1" dirty="0" err="1"/>
              <a:t>Almasani</a:t>
            </a:r>
            <a:r>
              <a:rPr lang="en-US" sz="3600" b="1" dirty="0"/>
              <a:t> that means in </a:t>
            </a:r>
            <a:r>
              <a:rPr lang="en-US" sz="3600" b="1" dirty="0" smtClean="0"/>
              <a:t>English Factories</a:t>
            </a:r>
            <a:r>
              <a:rPr lang="en-US" sz="4000" b="1" dirty="0" smtClean="0"/>
              <a:t>.                                                                                                                         </a:t>
            </a:r>
            <a:endParaRPr lang="ar-IQ" sz="4000" b="1" dirty="0"/>
          </a:p>
          <a:p>
            <a:endParaRPr lang="ar-IQ" sz="4000" b="1" dirty="0"/>
          </a:p>
        </p:txBody>
      </p:sp>
    </p:spTree>
    <p:extLst>
      <p:ext uri="{BB962C8B-B14F-4D97-AF65-F5344CB8AC3E}">
        <p14:creationId xmlns:p14="http://schemas.microsoft.com/office/powerpoint/2010/main" val="1213263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30" y="509451"/>
            <a:ext cx="11216050" cy="5747657"/>
          </a:xfrm>
        </p:spPr>
        <p:txBody>
          <a:bodyPr>
            <a:normAutofit fontScale="90000"/>
          </a:bodyPr>
          <a:lstStyle/>
          <a:p>
            <a:pPr algn="ctr">
              <a:lnSpc>
                <a:spcPct val="150000"/>
              </a:lnSpc>
            </a:pPr>
            <a:r>
              <a:rPr lang="ar-IQ" b="1" cap="none" dirty="0" smtClean="0"/>
              <a:t/>
            </a:r>
            <a:br>
              <a:rPr lang="ar-IQ" b="1" cap="none" dirty="0" smtClean="0"/>
            </a:br>
            <a:r>
              <a:rPr lang="ar-IQ" b="1" cap="none" dirty="0"/>
              <a:t/>
            </a:r>
            <a:br>
              <a:rPr lang="ar-IQ" b="1" cap="none" dirty="0"/>
            </a:br>
            <a:r>
              <a:rPr lang="en-US" b="1" cap="none" dirty="0" smtClean="0"/>
              <a:t>Cohesion</a:t>
            </a:r>
            <a:br>
              <a:rPr lang="en-US" b="1" cap="none" dirty="0" smtClean="0"/>
            </a:br>
            <a:r>
              <a:rPr lang="en-US" cap="none" dirty="0" smtClean="0"/>
              <a:t> </a:t>
            </a:r>
            <a:br>
              <a:rPr lang="en-US" cap="none" dirty="0" smtClean="0"/>
            </a:br>
            <a:r>
              <a:rPr lang="en-US" cap="none" dirty="0" smtClean="0"/>
              <a:t>It is the </a:t>
            </a:r>
            <a:r>
              <a:rPr lang="en-US" cap="none" dirty="0" smtClean="0">
                <a:hlinkClick r:id="rId2" tooltip="Grammar"/>
              </a:rPr>
              <a:t>grammatical</a:t>
            </a:r>
            <a:r>
              <a:rPr lang="en-US" cap="none" dirty="0" smtClean="0"/>
              <a:t> and </a:t>
            </a:r>
            <a:r>
              <a:rPr lang="en-US" cap="none" dirty="0" smtClean="0">
                <a:hlinkClick r:id="rId3" tooltip="Lexicon"/>
              </a:rPr>
              <a:t>lexical</a:t>
            </a:r>
            <a:r>
              <a:rPr lang="en-US" cap="none" dirty="0" smtClean="0"/>
              <a:t> links within a text or </a:t>
            </a:r>
            <a:r>
              <a:rPr lang="en-US" cap="none" dirty="0" smtClean="0">
                <a:hlinkClick r:id="rId4" tooltip="Sentence (linguistics)"/>
              </a:rPr>
              <a:t>sentence</a:t>
            </a:r>
            <a:r>
              <a:rPr lang="en-US" cap="none" dirty="0" smtClean="0"/>
              <a:t> that hold a text together and give it meaning. It is related to the broader concept of </a:t>
            </a:r>
            <a:r>
              <a:rPr lang="en-US" cap="none" dirty="0" smtClean="0">
                <a:hlinkClick r:id="rId5" tooltip="Coherence (linguistics)"/>
              </a:rPr>
              <a:t>coherence</a:t>
            </a:r>
            <a:r>
              <a:rPr lang="en-US" cap="none" dirty="0" smtClean="0"/>
              <a:t>.</a:t>
            </a:r>
            <a:br>
              <a:rPr lang="en-US" cap="none" dirty="0" smtClean="0"/>
            </a:br>
            <a:r>
              <a:rPr lang="en-US" cap="none" dirty="0" smtClean="0"/>
              <a:t/>
            </a:r>
            <a:br>
              <a:rPr lang="en-US" cap="none" dirty="0" smtClean="0"/>
            </a:br>
            <a:endParaRPr lang="ar-IQ" cap="none" dirty="0"/>
          </a:p>
        </p:txBody>
      </p:sp>
    </p:spTree>
    <p:extLst>
      <p:ext uri="{BB962C8B-B14F-4D97-AF65-F5344CB8AC3E}">
        <p14:creationId xmlns:p14="http://schemas.microsoft.com/office/powerpoint/2010/main" val="3324101744"/>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65760"/>
            <a:ext cx="10967857" cy="5826034"/>
          </a:xfrm>
        </p:spPr>
        <p:txBody>
          <a:bodyPr/>
          <a:lstStyle/>
          <a:p>
            <a:pPr algn="ctr">
              <a:lnSpc>
                <a:spcPct val="150000"/>
              </a:lnSpc>
            </a:pPr>
            <a:r>
              <a:rPr lang="en-US" cap="none" dirty="0"/>
              <a:t>A cohesive text is created in many different ways. There are five general categories of cohesive devices that create coherence in texts: </a:t>
            </a:r>
            <a:r>
              <a:rPr lang="en-US" b="1" u="sng" cap="none" dirty="0">
                <a:solidFill>
                  <a:schemeClr val="bg1"/>
                </a:solidFill>
              </a:rPr>
              <a:t>reference, </a:t>
            </a:r>
            <a:r>
              <a:rPr lang="en-US" b="1" u="sng" cap="none" dirty="0">
                <a:solidFill>
                  <a:schemeClr val="bg1"/>
                </a:solidFill>
                <a:hlinkClick r:id="rId2" tooltip="Ellipsis (narrative device)"/>
              </a:rPr>
              <a:t>ellipsis</a:t>
            </a:r>
            <a:r>
              <a:rPr lang="en-US" b="1" u="sng" cap="none" dirty="0">
                <a:solidFill>
                  <a:schemeClr val="bg1"/>
                </a:solidFill>
              </a:rPr>
              <a:t>, substitution, lexical cohesion and </a:t>
            </a:r>
            <a:r>
              <a:rPr lang="en-US" b="1" u="sng" cap="none" dirty="0">
                <a:solidFill>
                  <a:schemeClr val="bg1"/>
                </a:solidFill>
                <a:hlinkClick r:id="rId3" tooltip="Grammatical conjunction"/>
              </a:rPr>
              <a:t>conjunction</a:t>
            </a:r>
            <a:r>
              <a:rPr lang="en-US" b="1" u="sng" cap="none" dirty="0">
                <a:solidFill>
                  <a:schemeClr val="bg1"/>
                </a:solidFill>
              </a:rPr>
              <a:t>.</a:t>
            </a:r>
            <a:br>
              <a:rPr lang="en-US" b="1" u="sng" cap="none" dirty="0">
                <a:solidFill>
                  <a:schemeClr val="bg1"/>
                </a:solidFill>
              </a:rPr>
            </a:br>
            <a:endParaRPr lang="ar-IQ" b="1" u="sng" dirty="0">
              <a:solidFill>
                <a:schemeClr val="bg1"/>
              </a:solidFill>
            </a:endParaRPr>
          </a:p>
        </p:txBody>
      </p:sp>
    </p:spTree>
    <p:extLst>
      <p:ext uri="{BB962C8B-B14F-4D97-AF65-F5344CB8AC3E}">
        <p14:creationId xmlns:p14="http://schemas.microsoft.com/office/powerpoint/2010/main" val="2901866183"/>
      </p:ext>
    </p:extLst>
  </p:cSld>
  <p:clrMapOvr>
    <a:masterClrMapping/>
  </p:clrMapOvr>
  <mc:AlternateContent xmlns:mc="http://schemas.openxmlformats.org/markup-compatibility/2006" xmlns:p14="http://schemas.microsoft.com/office/powerpoint/2010/main">
    <mc:Choice Requires="p14">
      <p:transition spd="slow" p14:dur="175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35578"/>
            <a:ext cx="10628222" cy="5458822"/>
          </a:xfrm>
        </p:spPr>
        <p:txBody>
          <a:bodyPr/>
          <a:lstStyle/>
          <a:p>
            <a:r>
              <a:rPr lang="en-US" b="1" cap="none" dirty="0" smtClean="0"/>
              <a:t>Reference:</a:t>
            </a:r>
            <a:r>
              <a:rPr lang="en-US" cap="none" dirty="0" smtClean="0"/>
              <a:t/>
            </a:r>
            <a:br>
              <a:rPr lang="en-US" cap="none" dirty="0" smtClean="0"/>
            </a:br>
            <a:r>
              <a:rPr lang="en-US" cap="none" dirty="0" smtClean="0"/>
              <a:t/>
            </a:r>
            <a:br>
              <a:rPr lang="en-US" cap="none" dirty="0" smtClean="0"/>
            </a:br>
            <a:r>
              <a:rPr lang="en-US" cap="none" dirty="0" smtClean="0"/>
              <a:t>"</a:t>
            </a:r>
            <a:r>
              <a:rPr lang="en-US" cap="none" dirty="0" smtClean="0">
                <a:solidFill>
                  <a:schemeClr val="bg1"/>
                </a:solidFill>
              </a:rPr>
              <a:t>The taxi driver</a:t>
            </a:r>
            <a:r>
              <a:rPr lang="en-US" cap="none" dirty="0" smtClean="0"/>
              <a:t>" with the pronoun "</a:t>
            </a:r>
            <a:r>
              <a:rPr lang="en-US" cap="none" dirty="0" smtClean="0">
                <a:solidFill>
                  <a:schemeClr val="bg1"/>
                </a:solidFill>
              </a:rPr>
              <a:t>he</a:t>
            </a:r>
            <a:r>
              <a:rPr lang="en-US" cap="none" dirty="0" smtClean="0"/>
              <a:t>" or "</a:t>
            </a:r>
            <a:r>
              <a:rPr lang="en-US" cap="none" dirty="0" smtClean="0">
                <a:solidFill>
                  <a:schemeClr val="bg1"/>
                </a:solidFill>
              </a:rPr>
              <a:t>two girls</a:t>
            </a:r>
            <a:r>
              <a:rPr lang="en-US" cap="none" dirty="0" smtClean="0"/>
              <a:t>" with "</a:t>
            </a:r>
            <a:r>
              <a:rPr lang="en-US" cap="none" dirty="0" smtClean="0">
                <a:solidFill>
                  <a:schemeClr val="bg1"/>
                </a:solidFill>
              </a:rPr>
              <a:t>they</a:t>
            </a:r>
            <a:r>
              <a:rPr lang="en-US" cap="none" dirty="0" smtClean="0"/>
              <a:t>“</a:t>
            </a:r>
            <a:br>
              <a:rPr lang="en-US" cap="none" dirty="0" smtClean="0"/>
            </a:br>
            <a:r>
              <a:rPr lang="en-US" cap="none" dirty="0" smtClean="0"/>
              <a:t/>
            </a:r>
            <a:br>
              <a:rPr lang="en-US" cap="none" dirty="0" smtClean="0"/>
            </a:br>
            <a:r>
              <a:rPr lang="en-US" cap="none" dirty="0" smtClean="0"/>
              <a:t>“Here he comes, our award-winning host... It's John Harry!"</a:t>
            </a:r>
            <a:endParaRPr lang="ar-IQ" cap="none" dirty="0"/>
          </a:p>
        </p:txBody>
      </p:sp>
    </p:spTree>
    <p:extLst>
      <p:ext uri="{BB962C8B-B14F-4D97-AF65-F5344CB8AC3E}">
        <p14:creationId xmlns:p14="http://schemas.microsoft.com/office/powerpoint/2010/main" val="323710580"/>
      </p:ext>
    </p:extLst>
  </p:cSld>
  <p:clrMapOvr>
    <a:masterClrMapping/>
  </p:clrMapOvr>
  <mc:AlternateContent xmlns:mc="http://schemas.openxmlformats.org/markup-compatibility/2006" xmlns:p14="http://schemas.microsoft.com/office/powerpoint/2010/main">
    <mc:Choice Requires="p14">
      <p:transition spd="slow" p14:dur="175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57200"/>
            <a:ext cx="10589034" cy="5852160"/>
          </a:xfrm>
        </p:spPr>
        <p:txBody>
          <a:bodyPr/>
          <a:lstStyle/>
          <a:p>
            <a:r>
              <a:rPr lang="en-US" b="1" cap="none" dirty="0" smtClean="0"/>
              <a:t>Ellipsis</a:t>
            </a:r>
            <a:r>
              <a:rPr lang="en-US" cap="none" dirty="0" smtClean="0"/>
              <a:t/>
            </a:r>
            <a:br>
              <a:rPr lang="en-US" cap="none" dirty="0" smtClean="0"/>
            </a:br>
            <a:r>
              <a:rPr lang="en-US" u="sng" cap="none" dirty="0" smtClean="0"/>
              <a:t/>
            </a:r>
            <a:br>
              <a:rPr lang="en-US" u="sng" cap="none" dirty="0" smtClean="0"/>
            </a:br>
            <a:r>
              <a:rPr lang="en-US" cap="none" dirty="0" smtClean="0"/>
              <a:t>(A) where are you going?</a:t>
            </a:r>
            <a:br>
              <a:rPr lang="en-US" cap="none" dirty="0" smtClean="0"/>
            </a:br>
            <a:r>
              <a:rPr lang="en-US" cap="none" dirty="0" smtClean="0"/>
              <a:t/>
            </a:r>
            <a:br>
              <a:rPr lang="en-US" cap="none" dirty="0" smtClean="0"/>
            </a:br>
            <a:r>
              <a:rPr lang="en-US" cap="none" dirty="0" smtClean="0"/>
              <a:t>(B) to town .</a:t>
            </a:r>
            <a:br>
              <a:rPr lang="en-US" cap="none" dirty="0" smtClean="0"/>
            </a:br>
            <a:endParaRPr lang="ar-IQ" cap="none" dirty="0"/>
          </a:p>
        </p:txBody>
      </p:sp>
    </p:spTree>
    <p:extLst>
      <p:ext uri="{BB962C8B-B14F-4D97-AF65-F5344CB8AC3E}">
        <p14:creationId xmlns:p14="http://schemas.microsoft.com/office/powerpoint/2010/main" val="200694978"/>
      </p:ext>
    </p:extLst>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44138"/>
            <a:ext cx="10784977" cy="5550262"/>
          </a:xfrm>
        </p:spPr>
        <p:txBody>
          <a:bodyPr/>
          <a:lstStyle/>
          <a:p>
            <a:pPr>
              <a:lnSpc>
                <a:spcPct val="150000"/>
              </a:lnSpc>
            </a:pPr>
            <a:r>
              <a:rPr lang="en-US" b="1" cap="none" dirty="0" smtClean="0"/>
              <a:t>Substitution</a:t>
            </a:r>
            <a:r>
              <a:rPr lang="en-US" cap="none" dirty="0" smtClean="0"/>
              <a:t> </a:t>
            </a:r>
            <a:br>
              <a:rPr lang="en-US" cap="none" dirty="0" smtClean="0"/>
            </a:br>
            <a:r>
              <a:rPr lang="en-US" cap="none" dirty="0" smtClean="0"/>
              <a:t/>
            </a:r>
            <a:br>
              <a:rPr lang="en-US" cap="none" dirty="0" smtClean="0"/>
            </a:br>
            <a:r>
              <a:rPr lang="en-US" cap="none" dirty="0" smtClean="0"/>
              <a:t>"which ice-cream would you like?" </a:t>
            </a:r>
            <a:br>
              <a:rPr lang="en-US" cap="none" dirty="0" smtClean="0"/>
            </a:br>
            <a:r>
              <a:rPr lang="en-US" cap="none" dirty="0" smtClean="0"/>
              <a:t> "I would like the pink one" </a:t>
            </a:r>
            <a:br>
              <a:rPr lang="en-US" cap="none" dirty="0" smtClean="0"/>
            </a:br>
            <a:r>
              <a:rPr lang="en-US" cap="none" dirty="0" smtClean="0"/>
              <a:t>where "</a:t>
            </a:r>
            <a:r>
              <a:rPr lang="en-US" cap="none" dirty="0" smtClean="0">
                <a:solidFill>
                  <a:schemeClr val="bg1"/>
                </a:solidFill>
              </a:rPr>
              <a:t>one</a:t>
            </a:r>
            <a:r>
              <a:rPr lang="en-US" cap="none" dirty="0" smtClean="0"/>
              <a:t>" is used instead of repeating “ </a:t>
            </a:r>
            <a:r>
              <a:rPr lang="en-US" cap="none" dirty="0" smtClean="0">
                <a:solidFill>
                  <a:schemeClr val="bg1"/>
                </a:solidFill>
              </a:rPr>
              <a:t>ice-cream</a:t>
            </a:r>
            <a:r>
              <a:rPr lang="en-US" cap="none" dirty="0" smtClean="0"/>
              <a:t>."</a:t>
            </a:r>
            <a:r>
              <a:rPr lang="en-US" dirty="0"/>
              <a:t> </a:t>
            </a:r>
            <a:endParaRPr lang="ar-IQ" dirty="0"/>
          </a:p>
        </p:txBody>
      </p:sp>
    </p:spTree>
    <p:extLst>
      <p:ext uri="{BB962C8B-B14F-4D97-AF65-F5344CB8AC3E}">
        <p14:creationId xmlns:p14="http://schemas.microsoft.com/office/powerpoint/2010/main" val="131737540"/>
      </p:ext>
    </p:extLst>
  </p:cSld>
  <p:clrMapOvr>
    <a:masterClrMapping/>
  </p:clrMapOvr>
  <mc:AlternateContent xmlns:mc="http://schemas.openxmlformats.org/markup-compatibility/2006" xmlns:p14="http://schemas.microsoft.com/office/powerpoint/2010/main">
    <mc:Choice Requires="p14">
      <p:transition spd="slow" p14:dur="175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ce HD-RCD">
      <a:majorFont>
        <a:latin typeface="Century Gothic"/>
        <a:ea typeface=""/>
        <a:cs typeface=""/>
      </a:majorFont>
      <a:minorFont>
        <a:latin typeface="Century Gothic"/>
        <a:ea typeface=""/>
        <a:cs typeface=""/>
      </a:minorFont>
    </a:fontScheme>
    <a:fmtScheme name="Slice HD-RCD">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CA80A920-635C-431F-BAC2-D90A9BBC64BA}"/>
    </a:ext>
  </a:extLst>
</a:theme>
</file>

<file path=docProps/app.xml><?xml version="1.0" encoding="utf-8"?>
<Properties xmlns="http://schemas.openxmlformats.org/officeDocument/2006/extended-properties" xmlns:vt="http://schemas.openxmlformats.org/officeDocument/2006/docPropsVTypes">
  <Template>Slice</Template>
  <TotalTime>728</TotalTime>
  <Words>381</Words>
  <Application>Microsoft Office PowerPoint</Application>
  <PresentationFormat>مخصص</PresentationFormat>
  <Paragraphs>48</Paragraphs>
  <Slides>29</Slides>
  <Notes>0</Notes>
  <HiddenSlides>0</HiddenSlides>
  <MMClips>0</MMClips>
  <ScaleCrop>false</ScaleCrop>
  <HeadingPairs>
    <vt:vector size="4" baseType="variant">
      <vt:variant>
        <vt:lpstr>نسق</vt:lpstr>
      </vt:variant>
      <vt:variant>
        <vt:i4>1</vt:i4>
      </vt:variant>
      <vt:variant>
        <vt:lpstr>عناوين الشرائح</vt:lpstr>
      </vt:variant>
      <vt:variant>
        <vt:i4>29</vt:i4>
      </vt:variant>
    </vt:vector>
  </HeadingPairs>
  <TitlesOfParts>
    <vt:vector size="30" baseType="lpstr">
      <vt:lpstr>Slice</vt:lpstr>
      <vt:lpstr>Discourse  Analysis</vt:lpstr>
      <vt:lpstr>It is the term that describes written and spoken communications ; a generalization of the concept of conversation within all modalities and contexts. </vt:lpstr>
      <vt:lpstr>Discourse analysis (DA) is a general term for a number of approaches to analyzing written, vocal, or sign language use or any significant event</vt:lpstr>
      <vt:lpstr>عرض تقديمي في PowerPoint</vt:lpstr>
      <vt:lpstr>  Cohesion   It is the grammatical and lexical links within a text or sentence that hold a text together and give it meaning. It is related to the broader concept of coherence.  </vt:lpstr>
      <vt:lpstr>A cohesive text is created in many different ways. There are five general categories of cohesive devices that create coherence in texts: reference, ellipsis, substitution, lexical cohesion and conjunction. </vt:lpstr>
      <vt:lpstr>Reference:  "The taxi driver" with the pronoun "he" or "two girls" with "they“  “Here he comes, our award-winning host... It's John Harry!"</vt:lpstr>
      <vt:lpstr>Ellipsis  (A) where are you going?  (B) to town . </vt:lpstr>
      <vt:lpstr>Substitution   "which ice-cream would you like?"   "I would like the pink one"  where "one" is used instead of repeating “ ice-cream." </vt:lpstr>
      <vt:lpstr>Coherence  It is what makes a text semantically meaningful. It has much to do with the general world knowledge.  </vt:lpstr>
      <vt:lpstr>عرض تقديمي في PowerPoint</vt:lpstr>
      <vt:lpstr>عرض تقديمي في PowerPoint</vt:lpstr>
      <vt:lpstr>عرض تقديمي في PowerPoint</vt:lpstr>
      <vt:lpstr>عرض تقديمي في PowerPoint</vt:lpstr>
      <vt:lpstr>عرض تقديمي في PowerPoint</vt:lpstr>
      <vt:lpstr>                          Speech events  1. conversation  2. debate  3. interview  4. discussion</vt:lpstr>
      <vt:lpstr>There are three criteria in any speech event:  1. The roles of the speaker-hearer and           relationships , 2. The topic of conversation,  3. The setting or context . </vt:lpstr>
      <vt:lpstr>Conversation Analysis     A conversation is an activity where participants take turns at speaking . Participants wait until one speaker indicates that he has finished by signaling a completion point . </vt:lpstr>
      <vt:lpstr>Strategies of participation in conversation  - Rudeness , - Shyness , - Holding the floor ( no pauses , use connectors , use hesitation markers,   </vt:lpstr>
      <vt:lpstr>                           The Co-operative Principle      Make your conversational contribution such as is required , at  the  stage  which  it  occurs , by  the accepted purpose or direction of the talk exchange.   - Quantity   - Quality   - Relation    - Manner      </vt:lpstr>
      <vt:lpstr>عرض تقديمي في PowerPoint</vt:lpstr>
      <vt:lpstr>                 A hedge is a mitigating word or sound used to lessen the impact of an utterance. Typically, they are adjectives or adverbs, but can also consist of clauses. It could be regarded as a form of euphemism.  </vt:lpstr>
      <vt:lpstr>عرض تقديمي في PowerPoint</vt:lpstr>
      <vt:lpstr>- All I know  is smoking is harmful to your health.  - They  told  me  that  they are married.  - Compare : 1. Tom is guilty.  2. I may be mistaken , but  I  thought  that Tom is guilty.   </vt:lpstr>
      <vt:lpstr>                            Implicature    It is an additional meaning not expressed     literally.   Carol : Are you coming to the party                     tonight ? Lara : I’ve got an exam tomorrow. </vt:lpstr>
      <vt:lpstr>Background Knowledge</vt:lpstr>
      <vt:lpstr>عرض تقديمي في PowerPoint</vt:lpstr>
      <vt:lpstr>Background Knowledge  People tend to fill gaps in a discourse depending on their experience . They try to interpret what is said or written according to real world knowledge.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Analysis</dc:title>
  <dc:creator>English</dc:creator>
  <cp:lastModifiedBy>Shawqi</cp:lastModifiedBy>
  <cp:revision>55</cp:revision>
  <dcterms:created xsi:type="dcterms:W3CDTF">2012-12-21T14:54:18Z</dcterms:created>
  <dcterms:modified xsi:type="dcterms:W3CDTF">2014-11-23T06:18:45Z</dcterms:modified>
</cp:coreProperties>
</file>